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6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y="6858000" cx="12192000"/>
  <p:notesSz cx="6858000" cy="9144000"/>
  <p:embeddedFontLst>
    <p:embeddedFont>
      <p:font typeface="Roboto"/>
      <p:regular r:id="rId25"/>
      <p:bold r:id="rId26"/>
      <p:italic r:id="rId27"/>
      <p:boldItalic r:id="rId28"/>
    </p:embeddedFont>
    <p:embeddedFont>
      <p:font typeface="Corbel"/>
      <p:regular r:id="rId29"/>
      <p:bold r:id="rId30"/>
      <p:italic r:id="rId31"/>
      <p:boldItalic r:id="rId32"/>
    </p:embeddedFont>
    <p:embeddedFont>
      <p:font typeface="Merriweather"/>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7" roundtripDataSignature="AMtx7mhHIDlKv7IiJtABxMvrhCdd6jwLCQ=="/>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77A1BDD5-B10C-4DC1-AEF0-80E420F75AED}">
  <a:tblStyle styleId="{77A1BDD5-B10C-4DC1-AEF0-80E420F75AED}" styleName="Table_0">
    <a:wholeTbl>
      <a:tcTxStyle b="off" i="off">
        <a:font>
          <a:latin typeface="Arial"/>
          <a:ea typeface="Arial"/>
          <a:cs typeface="Arial"/>
        </a:font>
        <a:srgbClr val="000000"/>
      </a:tcTxStyle>
    </a:wholeTbl>
    <a:band1H>
      <a:tcTxStyle b="off" i="off"/>
    </a:band1H>
    <a:band2H>
      <a:tcTxStyle b="off" i="off"/>
    </a:band2H>
    <a:band1V>
      <a:tcTxStyle b="off" i="off"/>
    </a:band1V>
    <a:band2V>
      <a:tcTxStyle b="off" i="off"/>
    </a:band2V>
    <a:lastCol>
      <a:tcTxStyle b="off" i="off"/>
    </a:lastCol>
    <a:firstCol>
      <a:tcTxStyle b="off" i="off"/>
    </a:firstCol>
    <a:lastRow>
      <a:tcTxStyle b="off" i="off"/>
    </a:lastRow>
    <a:seCell>
      <a:tcTxStyle b="off" i="off"/>
    </a:seCell>
    <a:swCell>
      <a:tcTxStyle b="off" i="off"/>
    </a:swCell>
    <a:firstRow>
      <a:tcTxStyle b="off" i="off"/>
    </a:firstRow>
    <a:neCell>
      <a:tcTxStyle b="off" i="off"/>
    </a:neCell>
    <a:nwCell>
      <a:tcTxStyle b="off" i="off"/>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1.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Corbel-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Corbel-italic.fntdata"/><Relationship Id="rId30" Type="http://schemas.openxmlformats.org/officeDocument/2006/relationships/font" Target="fonts/Corbel-bold.fntdata"/><Relationship Id="rId11" Type="http://schemas.openxmlformats.org/officeDocument/2006/relationships/slide" Target="slides/slide4.xml"/><Relationship Id="rId33" Type="http://schemas.openxmlformats.org/officeDocument/2006/relationships/font" Target="fonts/Merriweather-regular.fntdata"/><Relationship Id="rId10" Type="http://schemas.openxmlformats.org/officeDocument/2006/relationships/slide" Target="slides/slide3.xml"/><Relationship Id="rId32" Type="http://schemas.openxmlformats.org/officeDocument/2006/relationships/font" Target="fonts/Corbel-boldItalic.fntdata"/><Relationship Id="rId13" Type="http://schemas.openxmlformats.org/officeDocument/2006/relationships/slide" Target="slides/slide6.xml"/><Relationship Id="rId35" Type="http://schemas.openxmlformats.org/officeDocument/2006/relationships/font" Target="fonts/Merriweather-italic.fntdata"/><Relationship Id="rId12" Type="http://schemas.openxmlformats.org/officeDocument/2006/relationships/slide" Target="slides/slide5.xml"/><Relationship Id="rId34" Type="http://schemas.openxmlformats.org/officeDocument/2006/relationships/font" Target="fonts/Merriweather-bold.fntdata"/><Relationship Id="rId15" Type="http://schemas.openxmlformats.org/officeDocument/2006/relationships/slide" Target="slides/slide8.xml"/><Relationship Id="rId37" Type="http://customschemas.google.com/relationships/presentationmetadata" Target="metadata"/><Relationship Id="rId14" Type="http://schemas.openxmlformats.org/officeDocument/2006/relationships/slide" Target="slides/slide7.xml"/><Relationship Id="rId36" Type="http://schemas.openxmlformats.org/officeDocument/2006/relationships/font" Target="fonts/Merriweather-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0" name="Shape 160"/>
        <p:cNvGrpSpPr/>
        <p:nvPr/>
      </p:nvGrpSpPr>
      <p:grpSpPr>
        <a:xfrm>
          <a:off x="0" y="0"/>
          <a:ext cx="0" cy="0"/>
          <a:chOff x="0" y="0"/>
          <a:chExt cx="0" cy="0"/>
        </a:xfrm>
      </p:grpSpPr>
      <p:sp>
        <p:nvSpPr>
          <p:cNvPr id="161" name="Google Shape;161;g3a19616dedf_0_9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62" name="Google Shape;162;g3a19616dedf_0_9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3" name="Google Shape;163;g3a19616dedf_0_90: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6" name="Shape 236"/>
        <p:cNvGrpSpPr/>
        <p:nvPr/>
      </p:nvGrpSpPr>
      <p:grpSpPr>
        <a:xfrm>
          <a:off x="0" y="0"/>
          <a:ext cx="0" cy="0"/>
          <a:chOff x="0" y="0"/>
          <a:chExt cx="0" cy="0"/>
        </a:xfrm>
      </p:grpSpPr>
      <p:sp>
        <p:nvSpPr>
          <p:cNvPr id="237" name="Google Shape;237;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8" name="Google Shape;238;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5" name="Shape 245"/>
        <p:cNvGrpSpPr/>
        <p:nvPr/>
      </p:nvGrpSpPr>
      <p:grpSpPr>
        <a:xfrm>
          <a:off x="0" y="0"/>
          <a:ext cx="0" cy="0"/>
          <a:chOff x="0" y="0"/>
          <a:chExt cx="0" cy="0"/>
        </a:xfrm>
      </p:grpSpPr>
      <p:sp>
        <p:nvSpPr>
          <p:cNvPr id="246" name="Google Shape;246;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47" name="Google Shape;247;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4" name="Shape 254"/>
        <p:cNvGrpSpPr/>
        <p:nvPr/>
      </p:nvGrpSpPr>
      <p:grpSpPr>
        <a:xfrm>
          <a:off x="0" y="0"/>
          <a:ext cx="0" cy="0"/>
          <a:chOff x="0" y="0"/>
          <a:chExt cx="0" cy="0"/>
        </a:xfrm>
      </p:grpSpPr>
      <p:sp>
        <p:nvSpPr>
          <p:cNvPr id="255" name="Google Shape;25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56" name="Google Shape;25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3" name="Shape 263"/>
        <p:cNvGrpSpPr/>
        <p:nvPr/>
      </p:nvGrpSpPr>
      <p:grpSpPr>
        <a:xfrm>
          <a:off x="0" y="0"/>
          <a:ext cx="0" cy="0"/>
          <a:chOff x="0" y="0"/>
          <a:chExt cx="0" cy="0"/>
        </a:xfrm>
      </p:grpSpPr>
      <p:sp>
        <p:nvSpPr>
          <p:cNvPr id="264" name="Google Shape;264;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5" name="Google Shape;265;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1" name="Shape 271"/>
        <p:cNvGrpSpPr/>
        <p:nvPr/>
      </p:nvGrpSpPr>
      <p:grpSpPr>
        <a:xfrm>
          <a:off x="0" y="0"/>
          <a:ext cx="0" cy="0"/>
          <a:chOff x="0" y="0"/>
          <a:chExt cx="0" cy="0"/>
        </a:xfrm>
      </p:grpSpPr>
      <p:sp>
        <p:nvSpPr>
          <p:cNvPr id="272" name="Google Shape;272;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3" name="Google Shape;273;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2" name="Google Shape;282;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7" name="Shape 287"/>
        <p:cNvGrpSpPr/>
        <p:nvPr/>
      </p:nvGrpSpPr>
      <p:grpSpPr>
        <a:xfrm>
          <a:off x="0" y="0"/>
          <a:ext cx="0" cy="0"/>
          <a:chOff x="0" y="0"/>
          <a:chExt cx="0" cy="0"/>
        </a:xfrm>
      </p:grpSpPr>
      <p:sp>
        <p:nvSpPr>
          <p:cNvPr id="288" name="Google Shape;288;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9" name="Google Shape;289;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6" name="Shape 296"/>
        <p:cNvGrpSpPr/>
        <p:nvPr/>
      </p:nvGrpSpPr>
      <p:grpSpPr>
        <a:xfrm>
          <a:off x="0" y="0"/>
          <a:ext cx="0" cy="0"/>
          <a:chOff x="0" y="0"/>
          <a:chExt cx="0" cy="0"/>
        </a:xfrm>
      </p:grpSpPr>
      <p:sp>
        <p:nvSpPr>
          <p:cNvPr id="297" name="Google Shape;297;g3a19616dedf_0_25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98" name="Google Shape;298;g3a19616dedf_0_251: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99" name="Google Shape;299;g3a19616dedf_0_251: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1" name="Shape 171"/>
        <p:cNvGrpSpPr/>
        <p:nvPr/>
      </p:nvGrpSpPr>
      <p:grpSpPr>
        <a:xfrm>
          <a:off x="0" y="0"/>
          <a:ext cx="0" cy="0"/>
          <a:chOff x="0" y="0"/>
          <a:chExt cx="0" cy="0"/>
        </a:xfrm>
      </p:grpSpPr>
      <p:sp>
        <p:nvSpPr>
          <p:cNvPr id="172" name="Google Shape;172;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73" name="Google Shape;173;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8" name="Shape 178"/>
        <p:cNvGrpSpPr/>
        <p:nvPr/>
      </p:nvGrpSpPr>
      <p:grpSpPr>
        <a:xfrm>
          <a:off x="0" y="0"/>
          <a:ext cx="0" cy="0"/>
          <a:chOff x="0" y="0"/>
          <a:chExt cx="0" cy="0"/>
        </a:xfrm>
      </p:grpSpPr>
      <p:sp>
        <p:nvSpPr>
          <p:cNvPr id="179" name="Google Shape;179;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0" name="Google Shape;180;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6" name="Shape 186"/>
        <p:cNvGrpSpPr/>
        <p:nvPr/>
      </p:nvGrpSpPr>
      <p:grpSpPr>
        <a:xfrm>
          <a:off x="0" y="0"/>
          <a:ext cx="0" cy="0"/>
          <a:chOff x="0" y="0"/>
          <a:chExt cx="0" cy="0"/>
        </a:xfrm>
      </p:grpSpPr>
      <p:sp>
        <p:nvSpPr>
          <p:cNvPr id="187" name="Google Shape;187;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8" name="Google Shape;188;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4" name="Shape 194"/>
        <p:cNvGrpSpPr/>
        <p:nvPr/>
      </p:nvGrpSpPr>
      <p:grpSpPr>
        <a:xfrm>
          <a:off x="0" y="0"/>
          <a:ext cx="0" cy="0"/>
          <a:chOff x="0" y="0"/>
          <a:chExt cx="0" cy="0"/>
        </a:xfrm>
      </p:grpSpPr>
      <p:sp>
        <p:nvSpPr>
          <p:cNvPr id="195" name="Google Shape;19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96" name="Google Shape;19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2" name="Shape 202"/>
        <p:cNvGrpSpPr/>
        <p:nvPr/>
      </p:nvGrpSpPr>
      <p:grpSpPr>
        <a:xfrm>
          <a:off x="0" y="0"/>
          <a:ext cx="0" cy="0"/>
          <a:chOff x="0" y="0"/>
          <a:chExt cx="0" cy="0"/>
        </a:xfrm>
      </p:grpSpPr>
      <p:sp>
        <p:nvSpPr>
          <p:cNvPr id="203" name="Google Shape;20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04" name="Google Shape;20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0" name="Shape 210"/>
        <p:cNvGrpSpPr/>
        <p:nvPr/>
      </p:nvGrpSpPr>
      <p:grpSpPr>
        <a:xfrm>
          <a:off x="0" y="0"/>
          <a:ext cx="0" cy="0"/>
          <a:chOff x="0" y="0"/>
          <a:chExt cx="0" cy="0"/>
        </a:xfrm>
      </p:grpSpPr>
      <p:sp>
        <p:nvSpPr>
          <p:cNvPr id="211" name="Google Shape;211;p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212" name="Google Shape;212;p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213" name="Google Shape;213;p7:notes"/>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9" name="Shape 219"/>
        <p:cNvGrpSpPr/>
        <p:nvPr/>
      </p:nvGrpSpPr>
      <p:grpSpPr>
        <a:xfrm>
          <a:off x="0" y="0"/>
          <a:ext cx="0" cy="0"/>
          <a:chOff x="0" y="0"/>
          <a:chExt cx="0" cy="0"/>
        </a:xfrm>
      </p:grpSpPr>
      <p:sp>
        <p:nvSpPr>
          <p:cNvPr id="220" name="Google Shape;220;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21" name="Google Shape;221;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8" name="Shape 228"/>
        <p:cNvGrpSpPr/>
        <p:nvPr/>
      </p:nvGrpSpPr>
      <p:grpSpPr>
        <a:xfrm>
          <a:off x="0" y="0"/>
          <a:ext cx="0" cy="0"/>
          <a:chOff x="0" y="0"/>
          <a:chExt cx="0" cy="0"/>
        </a:xfrm>
      </p:grpSpPr>
      <p:sp>
        <p:nvSpPr>
          <p:cNvPr id="229" name="Google Shape;229;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0" name="Google Shape;230;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3.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 Id="rId3" Type="http://schemas.openxmlformats.org/officeDocument/2006/relationships/image" Target="../media/image3.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 Id="rId3" Type="http://schemas.openxmlformats.org/officeDocument/2006/relationships/image" Target="../media/image3.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5.png"/><Relationship Id="rId3" Type="http://schemas.openxmlformats.org/officeDocument/2006/relationships/image" Target="../media/image3.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3.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3" name="Shape 13"/>
        <p:cNvGrpSpPr/>
        <p:nvPr/>
      </p:nvGrpSpPr>
      <p:grpSpPr>
        <a:xfrm>
          <a:off x="0" y="0"/>
          <a:ext cx="0" cy="0"/>
          <a:chOff x="0" y="0"/>
          <a:chExt cx="0" cy="0"/>
        </a:xfrm>
      </p:grpSpPr>
      <p:sp>
        <p:nvSpPr>
          <p:cNvPr id="14" name="Google Shape;14;g3a19616dedf_0_313"/>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5" name="Google Shape;15;g3a19616dedf_0_313"/>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6" name="Google Shape;16;g3a19616dedf_0_313"/>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7" name="Google Shape;17;g3a19616dedf_0_313"/>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8" name="Google Shape;18;g3a19616dedf_0_313"/>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9" name="Google Shape;19;g3a19616dedf_0_313"/>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0" name="Google Shape;20;g3a19616dedf_0_313"/>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2" name="Shape 62"/>
        <p:cNvGrpSpPr/>
        <p:nvPr/>
      </p:nvGrpSpPr>
      <p:grpSpPr>
        <a:xfrm>
          <a:off x="0" y="0"/>
          <a:ext cx="0" cy="0"/>
          <a:chOff x="0" y="0"/>
          <a:chExt cx="0" cy="0"/>
        </a:xfrm>
      </p:grpSpPr>
      <p:sp>
        <p:nvSpPr>
          <p:cNvPr id="63" name="Google Shape;63;g3a19616dedf_0_303"/>
          <p:cNvSpPr/>
          <p:nvPr/>
        </p:nvSpPr>
        <p:spPr>
          <a:xfrm>
            <a:off x="0" y="5825333"/>
            <a:ext cx="12192000" cy="10323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g3a19616dedf_0_303"/>
          <p:cNvSpPr txBox="1"/>
          <p:nvPr>
            <p:ph idx="1" type="body"/>
          </p:nvPr>
        </p:nvSpPr>
        <p:spPr>
          <a:xfrm>
            <a:off x="415600" y="6028533"/>
            <a:ext cx="10639200" cy="6141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Clr>
                <a:schemeClr val="lt1"/>
              </a:buClr>
              <a:buSzPts val="1700"/>
              <a:buFont typeface="Merriweather"/>
              <a:buNone/>
              <a:defRPr>
                <a:solidFill>
                  <a:schemeClr val="lt1"/>
                </a:solidFill>
                <a:latin typeface="Merriweather"/>
                <a:ea typeface="Merriweather"/>
                <a:cs typeface="Merriweather"/>
                <a:sym typeface="Merriweather"/>
              </a:defRPr>
            </a:lvl1pPr>
          </a:lstStyle>
          <a:p/>
        </p:txBody>
      </p:sp>
      <p:sp>
        <p:nvSpPr>
          <p:cNvPr id="65" name="Google Shape;65;g3a19616dedf_0_30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6" name="Shape 66"/>
        <p:cNvGrpSpPr/>
        <p:nvPr/>
      </p:nvGrpSpPr>
      <p:grpSpPr>
        <a:xfrm>
          <a:off x="0" y="0"/>
          <a:ext cx="0" cy="0"/>
          <a:chOff x="0" y="0"/>
          <a:chExt cx="0" cy="0"/>
        </a:xfrm>
      </p:grpSpPr>
      <p:sp>
        <p:nvSpPr>
          <p:cNvPr id="67" name="Google Shape;67;g3a19616dedf_0_307"/>
          <p:cNvSpPr txBox="1"/>
          <p:nvPr>
            <p:ph hasCustomPrompt="1" type="title"/>
          </p:nvPr>
        </p:nvSpPr>
        <p:spPr>
          <a:xfrm>
            <a:off x="415667" y="1108233"/>
            <a:ext cx="7113300" cy="16596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lt1"/>
              </a:buClr>
              <a:buSzPts val="13300"/>
              <a:buNone/>
              <a:defRPr sz="13300">
                <a:solidFill>
                  <a:schemeClr val="lt1"/>
                </a:solidFill>
              </a:defRPr>
            </a:lvl1pPr>
            <a:lvl2pPr lvl="1" algn="l">
              <a:lnSpc>
                <a:spcPct val="100000"/>
              </a:lnSpc>
              <a:spcBef>
                <a:spcPts val="0"/>
              </a:spcBef>
              <a:spcAft>
                <a:spcPts val="0"/>
              </a:spcAft>
              <a:buClr>
                <a:schemeClr val="lt1"/>
              </a:buClr>
              <a:buSzPts val="13300"/>
              <a:buNone/>
              <a:defRPr sz="13300">
                <a:solidFill>
                  <a:schemeClr val="lt1"/>
                </a:solidFill>
              </a:defRPr>
            </a:lvl2pPr>
            <a:lvl3pPr lvl="2" algn="l">
              <a:lnSpc>
                <a:spcPct val="100000"/>
              </a:lnSpc>
              <a:spcBef>
                <a:spcPts val="0"/>
              </a:spcBef>
              <a:spcAft>
                <a:spcPts val="0"/>
              </a:spcAft>
              <a:buClr>
                <a:schemeClr val="lt1"/>
              </a:buClr>
              <a:buSzPts val="13300"/>
              <a:buNone/>
              <a:defRPr sz="13300">
                <a:solidFill>
                  <a:schemeClr val="lt1"/>
                </a:solidFill>
              </a:defRPr>
            </a:lvl3pPr>
            <a:lvl4pPr lvl="3" algn="l">
              <a:lnSpc>
                <a:spcPct val="100000"/>
              </a:lnSpc>
              <a:spcBef>
                <a:spcPts val="0"/>
              </a:spcBef>
              <a:spcAft>
                <a:spcPts val="0"/>
              </a:spcAft>
              <a:buClr>
                <a:schemeClr val="lt1"/>
              </a:buClr>
              <a:buSzPts val="13300"/>
              <a:buNone/>
              <a:defRPr sz="13300">
                <a:solidFill>
                  <a:schemeClr val="lt1"/>
                </a:solidFill>
              </a:defRPr>
            </a:lvl4pPr>
            <a:lvl5pPr lvl="4" algn="l">
              <a:lnSpc>
                <a:spcPct val="100000"/>
              </a:lnSpc>
              <a:spcBef>
                <a:spcPts val="0"/>
              </a:spcBef>
              <a:spcAft>
                <a:spcPts val="0"/>
              </a:spcAft>
              <a:buClr>
                <a:schemeClr val="lt1"/>
              </a:buClr>
              <a:buSzPts val="13300"/>
              <a:buNone/>
              <a:defRPr sz="13300">
                <a:solidFill>
                  <a:schemeClr val="lt1"/>
                </a:solidFill>
              </a:defRPr>
            </a:lvl5pPr>
            <a:lvl6pPr lvl="5" algn="l">
              <a:lnSpc>
                <a:spcPct val="100000"/>
              </a:lnSpc>
              <a:spcBef>
                <a:spcPts val="0"/>
              </a:spcBef>
              <a:spcAft>
                <a:spcPts val="0"/>
              </a:spcAft>
              <a:buClr>
                <a:schemeClr val="lt1"/>
              </a:buClr>
              <a:buSzPts val="13300"/>
              <a:buNone/>
              <a:defRPr sz="13300">
                <a:solidFill>
                  <a:schemeClr val="lt1"/>
                </a:solidFill>
              </a:defRPr>
            </a:lvl6pPr>
            <a:lvl7pPr lvl="6" algn="l">
              <a:lnSpc>
                <a:spcPct val="100000"/>
              </a:lnSpc>
              <a:spcBef>
                <a:spcPts val="0"/>
              </a:spcBef>
              <a:spcAft>
                <a:spcPts val="0"/>
              </a:spcAft>
              <a:buClr>
                <a:schemeClr val="lt1"/>
              </a:buClr>
              <a:buSzPts val="13300"/>
              <a:buNone/>
              <a:defRPr sz="13300">
                <a:solidFill>
                  <a:schemeClr val="lt1"/>
                </a:solidFill>
              </a:defRPr>
            </a:lvl7pPr>
            <a:lvl8pPr lvl="7" algn="l">
              <a:lnSpc>
                <a:spcPct val="100000"/>
              </a:lnSpc>
              <a:spcBef>
                <a:spcPts val="0"/>
              </a:spcBef>
              <a:spcAft>
                <a:spcPts val="0"/>
              </a:spcAft>
              <a:buClr>
                <a:schemeClr val="lt1"/>
              </a:buClr>
              <a:buSzPts val="13300"/>
              <a:buNone/>
              <a:defRPr sz="13300">
                <a:solidFill>
                  <a:schemeClr val="lt1"/>
                </a:solidFill>
              </a:defRPr>
            </a:lvl8pPr>
            <a:lvl9pPr lvl="8" algn="l">
              <a:lnSpc>
                <a:spcPct val="100000"/>
              </a:lnSpc>
              <a:spcBef>
                <a:spcPts val="0"/>
              </a:spcBef>
              <a:spcAft>
                <a:spcPts val="0"/>
              </a:spcAft>
              <a:buClr>
                <a:schemeClr val="lt1"/>
              </a:buClr>
              <a:buSzPts val="13300"/>
              <a:buNone/>
              <a:defRPr sz="13300">
                <a:solidFill>
                  <a:schemeClr val="lt1"/>
                </a:solidFill>
              </a:defRPr>
            </a:lvl9pPr>
          </a:lstStyle>
          <a:p>
            <a:r>
              <a:t>xx%</a:t>
            </a:r>
          </a:p>
        </p:txBody>
      </p:sp>
      <p:sp>
        <p:nvSpPr>
          <p:cNvPr id="68" name="Google Shape;68;g3a19616dedf_0_307"/>
          <p:cNvSpPr txBox="1"/>
          <p:nvPr>
            <p:ph idx="1" type="body"/>
          </p:nvPr>
        </p:nvSpPr>
        <p:spPr>
          <a:xfrm>
            <a:off x="415600" y="2828567"/>
            <a:ext cx="7113300" cy="12567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69" name="Google Shape;69;g3a19616dedf_0_30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0" name="Shape 70"/>
        <p:cNvGrpSpPr/>
        <p:nvPr/>
      </p:nvGrpSpPr>
      <p:grpSpPr>
        <a:xfrm>
          <a:off x="0" y="0"/>
          <a:ext cx="0" cy="0"/>
          <a:chOff x="0" y="0"/>
          <a:chExt cx="0" cy="0"/>
        </a:xfrm>
      </p:grpSpPr>
      <p:sp>
        <p:nvSpPr>
          <p:cNvPr id="71" name="Google Shape;71;g3a19616dedf_0_311"/>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72" name="Shape 72"/>
        <p:cNvGrpSpPr/>
        <p:nvPr/>
      </p:nvGrpSpPr>
      <p:grpSpPr>
        <a:xfrm>
          <a:off x="0" y="0"/>
          <a:ext cx="0" cy="0"/>
          <a:chOff x="0" y="0"/>
          <a:chExt cx="0" cy="0"/>
        </a:xfrm>
      </p:grpSpPr>
      <p:sp>
        <p:nvSpPr>
          <p:cNvPr id="73" name="Google Shape;73;g3a19616dedf_0_321"/>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74" name="Google Shape;74;g3a19616dedf_0_321"/>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75" name="Google Shape;75;g3a19616dedf_0_321"/>
          <p:cNvSpPr txBox="1"/>
          <p:nvPr>
            <p:ph idx="2" type="body"/>
          </p:nvPr>
        </p:nvSpPr>
        <p:spPr>
          <a:xfrm>
            <a:off x="262464" y="2817976"/>
            <a:ext cx="11385000" cy="3720900"/>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76" name="Google Shape;76;g3a19616dedf_0_321"/>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83" name="Shape 83"/>
        <p:cNvGrpSpPr/>
        <p:nvPr/>
      </p:nvGrpSpPr>
      <p:grpSpPr>
        <a:xfrm>
          <a:off x="0" y="0"/>
          <a:ext cx="0" cy="0"/>
          <a:chOff x="0" y="0"/>
          <a:chExt cx="0" cy="0"/>
        </a:xfrm>
      </p:grpSpPr>
      <p:sp>
        <p:nvSpPr>
          <p:cNvPr id="84" name="Google Shape;84;p21"/>
          <p:cNvSpPr/>
          <p:nvPr/>
        </p:nvSpPr>
        <p:spPr>
          <a:xfrm>
            <a:off x="0" y="0"/>
            <a:ext cx="12192000" cy="122555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85" name="Google Shape;8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86" name="Google Shape;8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87" name="Google Shape;8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88" name="Shape 88"/>
        <p:cNvGrpSpPr/>
        <p:nvPr/>
      </p:nvGrpSpPr>
      <p:grpSpPr>
        <a:xfrm>
          <a:off x="0" y="0"/>
          <a:ext cx="0" cy="0"/>
          <a:chOff x="0" y="0"/>
          <a:chExt cx="0" cy="0"/>
        </a:xfrm>
      </p:grpSpPr>
      <p:pic>
        <p:nvPicPr>
          <p:cNvPr id="89" name="Google Shape;89;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90" name="Google Shape;90;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91" name="Google Shape;91;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92" name="Google Shape;92;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3" name="Google Shape;93;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95" name="Shape 95"/>
        <p:cNvGrpSpPr/>
        <p:nvPr/>
      </p:nvGrpSpPr>
      <p:grpSpPr>
        <a:xfrm>
          <a:off x="0" y="0"/>
          <a:ext cx="0" cy="0"/>
          <a:chOff x="0" y="0"/>
          <a:chExt cx="0" cy="0"/>
        </a:xfrm>
      </p:grpSpPr>
      <p:sp>
        <p:nvSpPr>
          <p:cNvPr id="96" name="Google Shape;96;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97" name="Google Shape;97;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98" name="Google Shape;98;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rbel"/>
              <a:ea typeface="Corbel"/>
              <a:cs typeface="Corbel"/>
              <a:sym typeface="Corbel"/>
            </a:endParaRPr>
          </a:p>
        </p:txBody>
      </p:sp>
      <p:pic>
        <p:nvPicPr>
          <p:cNvPr id="99" name="Google Shape;99;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00" name="Google Shape;100;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01" name="Google Shape;101;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02" name="Google Shape;102;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3" name="Google Shape;103;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80227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5" name="Shape 105"/>
        <p:cNvGrpSpPr/>
        <p:nvPr/>
      </p:nvGrpSpPr>
      <p:grpSpPr>
        <a:xfrm>
          <a:off x="0" y="0"/>
          <a:ext cx="0" cy="0"/>
          <a:chOff x="0" y="0"/>
          <a:chExt cx="0" cy="0"/>
        </a:xfrm>
      </p:grpSpPr>
      <p:sp>
        <p:nvSpPr>
          <p:cNvPr id="106" name="Google Shape;106;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07" name="Google Shape;107;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08" name="Google Shape;108;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09" name="Google Shape;109;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10" name="Google Shape;110;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11" name="Google Shape;111;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12" name="Google Shape;112;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3" name="Google Shape;113;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14" name="Google Shape;114;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115" name="Shape 115"/>
        <p:cNvGrpSpPr/>
        <p:nvPr/>
      </p:nvGrpSpPr>
      <p:grpSpPr>
        <a:xfrm>
          <a:off x="0" y="0"/>
          <a:ext cx="0" cy="0"/>
          <a:chOff x="0" y="0"/>
          <a:chExt cx="0" cy="0"/>
        </a:xfrm>
      </p:grpSpPr>
      <p:sp>
        <p:nvSpPr>
          <p:cNvPr id="116" name="Google Shape;116;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17" name="Google Shape;117;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18" name="Google Shape;118;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19" name="Google Shape;119;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20" name="Google Shape;120;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21" name="Google Shape;121;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22" name="Google Shape;122;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3" name="Google Shape;123;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4" name="Google Shape;124;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5" name="Shape 125"/>
        <p:cNvGrpSpPr/>
        <p:nvPr/>
      </p:nvGrpSpPr>
      <p:grpSpPr>
        <a:xfrm>
          <a:off x="0" y="0"/>
          <a:ext cx="0" cy="0"/>
          <a:chOff x="0" y="0"/>
          <a:chExt cx="0" cy="0"/>
        </a:xfrm>
      </p:grpSpPr>
      <p:sp>
        <p:nvSpPr>
          <p:cNvPr id="126" name="Google Shape;126;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27" name="Google Shape;127;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128" name="Google Shape;128;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129" name="Google Shape;129;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30" name="Google Shape;130;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31" name="Google Shape;131;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2" name="Google Shape;132;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33" name="Google Shape;133;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g3a19616dedf_0_262"/>
          <p:cNvSpPr/>
          <p:nvPr/>
        </p:nvSpPr>
        <p:spPr>
          <a:xfrm>
            <a:off x="-167" y="0"/>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3" name="Google Shape;23;g3a19616dedf_0_262"/>
          <p:cNvSpPr txBox="1"/>
          <p:nvPr>
            <p:ph type="ctr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4" name="Google Shape;24;g3a19616dedf_0_262"/>
          <p:cNvSpPr txBox="1"/>
          <p:nvPr>
            <p:ph idx="1" type="subTitle"/>
          </p:nvPr>
        </p:nvSpPr>
        <p:spPr>
          <a:xfrm>
            <a:off x="415600" y="2504747"/>
            <a:ext cx="5656800" cy="984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2"/>
              </a:buClr>
              <a:buSzPts val="2100"/>
              <a:buNone/>
              <a:defRPr sz="2100">
                <a:solidFill>
                  <a:schemeClr val="lt2"/>
                </a:solidFill>
              </a:defRPr>
            </a:lvl1pPr>
            <a:lvl2pPr lvl="1" algn="l">
              <a:lnSpc>
                <a:spcPct val="100000"/>
              </a:lnSpc>
              <a:spcBef>
                <a:spcPts val="0"/>
              </a:spcBef>
              <a:spcAft>
                <a:spcPts val="0"/>
              </a:spcAft>
              <a:buClr>
                <a:schemeClr val="lt2"/>
              </a:buClr>
              <a:buSzPts val="2100"/>
              <a:buNone/>
              <a:defRPr sz="2100">
                <a:solidFill>
                  <a:schemeClr val="lt2"/>
                </a:solidFill>
              </a:defRPr>
            </a:lvl2pPr>
            <a:lvl3pPr lvl="2" algn="l">
              <a:lnSpc>
                <a:spcPct val="100000"/>
              </a:lnSpc>
              <a:spcBef>
                <a:spcPts val="0"/>
              </a:spcBef>
              <a:spcAft>
                <a:spcPts val="0"/>
              </a:spcAft>
              <a:buClr>
                <a:schemeClr val="lt2"/>
              </a:buClr>
              <a:buSzPts val="2100"/>
              <a:buNone/>
              <a:defRPr sz="2100">
                <a:solidFill>
                  <a:schemeClr val="lt2"/>
                </a:solidFill>
              </a:defRPr>
            </a:lvl3pPr>
            <a:lvl4pPr lvl="3" algn="l">
              <a:lnSpc>
                <a:spcPct val="100000"/>
              </a:lnSpc>
              <a:spcBef>
                <a:spcPts val="0"/>
              </a:spcBef>
              <a:spcAft>
                <a:spcPts val="0"/>
              </a:spcAft>
              <a:buClr>
                <a:schemeClr val="lt2"/>
              </a:buClr>
              <a:buSzPts val="2100"/>
              <a:buNone/>
              <a:defRPr sz="2100">
                <a:solidFill>
                  <a:schemeClr val="lt2"/>
                </a:solidFill>
              </a:defRPr>
            </a:lvl4pPr>
            <a:lvl5pPr lvl="4" algn="l">
              <a:lnSpc>
                <a:spcPct val="100000"/>
              </a:lnSpc>
              <a:spcBef>
                <a:spcPts val="0"/>
              </a:spcBef>
              <a:spcAft>
                <a:spcPts val="0"/>
              </a:spcAft>
              <a:buClr>
                <a:schemeClr val="lt2"/>
              </a:buClr>
              <a:buSzPts val="2100"/>
              <a:buNone/>
              <a:defRPr sz="2100">
                <a:solidFill>
                  <a:schemeClr val="lt2"/>
                </a:solidFill>
              </a:defRPr>
            </a:lvl5pPr>
            <a:lvl6pPr lvl="5" algn="l">
              <a:lnSpc>
                <a:spcPct val="100000"/>
              </a:lnSpc>
              <a:spcBef>
                <a:spcPts val="0"/>
              </a:spcBef>
              <a:spcAft>
                <a:spcPts val="0"/>
              </a:spcAft>
              <a:buClr>
                <a:schemeClr val="lt2"/>
              </a:buClr>
              <a:buSzPts val="2100"/>
              <a:buNone/>
              <a:defRPr sz="2100">
                <a:solidFill>
                  <a:schemeClr val="lt2"/>
                </a:solidFill>
              </a:defRPr>
            </a:lvl6pPr>
            <a:lvl7pPr lvl="6" algn="l">
              <a:lnSpc>
                <a:spcPct val="100000"/>
              </a:lnSpc>
              <a:spcBef>
                <a:spcPts val="0"/>
              </a:spcBef>
              <a:spcAft>
                <a:spcPts val="0"/>
              </a:spcAft>
              <a:buClr>
                <a:schemeClr val="lt2"/>
              </a:buClr>
              <a:buSzPts val="2100"/>
              <a:buNone/>
              <a:defRPr sz="2100">
                <a:solidFill>
                  <a:schemeClr val="lt2"/>
                </a:solidFill>
              </a:defRPr>
            </a:lvl7pPr>
            <a:lvl8pPr lvl="7" algn="l">
              <a:lnSpc>
                <a:spcPct val="100000"/>
              </a:lnSpc>
              <a:spcBef>
                <a:spcPts val="0"/>
              </a:spcBef>
              <a:spcAft>
                <a:spcPts val="0"/>
              </a:spcAft>
              <a:buClr>
                <a:schemeClr val="lt2"/>
              </a:buClr>
              <a:buSzPts val="2100"/>
              <a:buNone/>
              <a:defRPr sz="2100">
                <a:solidFill>
                  <a:schemeClr val="lt2"/>
                </a:solidFill>
              </a:defRPr>
            </a:lvl8pPr>
            <a:lvl9pPr lvl="8" algn="l">
              <a:lnSpc>
                <a:spcPct val="100000"/>
              </a:lnSpc>
              <a:spcBef>
                <a:spcPts val="0"/>
              </a:spcBef>
              <a:spcAft>
                <a:spcPts val="0"/>
              </a:spcAft>
              <a:buClr>
                <a:schemeClr val="lt2"/>
              </a:buClr>
              <a:buSzPts val="2100"/>
              <a:buNone/>
              <a:defRPr sz="2100">
                <a:solidFill>
                  <a:schemeClr val="lt2"/>
                </a:solidFill>
              </a:defRPr>
            </a:lvl9pPr>
          </a:lstStyle>
          <a:p/>
        </p:txBody>
      </p:sp>
      <p:sp>
        <p:nvSpPr>
          <p:cNvPr id="25" name="Google Shape;25;g3a19616dedf_0_26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34" name="Shape 134"/>
        <p:cNvGrpSpPr/>
        <p:nvPr/>
      </p:nvGrpSpPr>
      <p:grpSpPr>
        <a:xfrm>
          <a:off x="0" y="0"/>
          <a:ext cx="0" cy="0"/>
          <a:chOff x="0" y="0"/>
          <a:chExt cx="0" cy="0"/>
        </a:xfrm>
      </p:grpSpPr>
      <p:sp>
        <p:nvSpPr>
          <p:cNvPr id="135" name="Google Shape;135;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36" name="Google Shape;136;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137" name="Google Shape;137;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38" name="Google Shape;138;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39" name="Google Shape;139;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40" name="Google Shape;140;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1" name="Google Shape;141;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42" name="Google Shape;142;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143" name="Shape 143"/>
        <p:cNvGrpSpPr/>
        <p:nvPr/>
      </p:nvGrpSpPr>
      <p:grpSpPr>
        <a:xfrm>
          <a:off x="0" y="0"/>
          <a:ext cx="0" cy="0"/>
          <a:chOff x="0" y="0"/>
          <a:chExt cx="0" cy="0"/>
        </a:xfrm>
      </p:grpSpPr>
      <p:sp>
        <p:nvSpPr>
          <p:cNvPr id="144" name="Google Shape;144;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45" name="Google Shape;145;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146" name="Google Shape;146;p27"/>
          <p:cNvSpPr/>
          <p:nvPr>
            <p:ph idx="2" type="pic"/>
          </p:nvPr>
        </p:nvSpPr>
        <p:spPr>
          <a:xfrm>
            <a:off x="1442128" y="1486581"/>
            <a:ext cx="2824163" cy="3951287"/>
          </a:xfrm>
          <a:prstGeom prst="rect">
            <a:avLst/>
          </a:prstGeom>
          <a:solidFill>
            <a:schemeClr val="lt2"/>
          </a:solidFill>
          <a:ln>
            <a:noFill/>
          </a:ln>
        </p:spPr>
      </p:sp>
      <p:sp>
        <p:nvSpPr>
          <p:cNvPr id="147" name="Google Shape;147;p27"/>
          <p:cNvSpPr/>
          <p:nvPr>
            <p:ph idx="3" type="pic"/>
          </p:nvPr>
        </p:nvSpPr>
        <p:spPr>
          <a:xfrm>
            <a:off x="4626050" y="1486581"/>
            <a:ext cx="2824163" cy="3951287"/>
          </a:xfrm>
          <a:prstGeom prst="rect">
            <a:avLst/>
          </a:prstGeom>
          <a:solidFill>
            <a:schemeClr val="lt2"/>
          </a:solidFill>
          <a:ln>
            <a:noFill/>
          </a:ln>
        </p:spPr>
      </p:sp>
      <p:sp>
        <p:nvSpPr>
          <p:cNvPr id="148" name="Google Shape;148;p27"/>
          <p:cNvSpPr/>
          <p:nvPr>
            <p:ph idx="4" type="pic"/>
          </p:nvPr>
        </p:nvSpPr>
        <p:spPr>
          <a:xfrm>
            <a:off x="7809972" y="1486581"/>
            <a:ext cx="2824163" cy="3951287"/>
          </a:xfrm>
          <a:prstGeom prst="rect">
            <a:avLst/>
          </a:prstGeom>
          <a:solidFill>
            <a:schemeClr val="lt2"/>
          </a:solidFill>
          <a:ln>
            <a:noFill/>
          </a:ln>
        </p:spPr>
      </p:sp>
      <p:sp>
        <p:nvSpPr>
          <p:cNvPr id="149" name="Google Shape;149;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50" name="Google Shape;150;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1" name="Google Shape;151;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2" name="Google Shape;152;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3" name="Google Shape;153;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6" name="Shape 156"/>
        <p:cNvGrpSpPr/>
        <p:nvPr/>
      </p:nvGrpSpPr>
      <p:grpSpPr>
        <a:xfrm>
          <a:off x="0" y="0"/>
          <a:ext cx="0" cy="0"/>
          <a:chOff x="0" y="0"/>
          <a:chExt cx="0" cy="0"/>
        </a:xfrm>
      </p:grpSpPr>
      <p:sp>
        <p:nvSpPr>
          <p:cNvPr id="157" name="Google Shape;157;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8" name="Google Shape;158;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59" name="Google Shape;159;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6" name="Shape 26"/>
        <p:cNvGrpSpPr/>
        <p:nvPr/>
      </p:nvGrpSpPr>
      <p:grpSpPr>
        <a:xfrm>
          <a:off x="0" y="0"/>
          <a:ext cx="0" cy="0"/>
          <a:chOff x="0" y="0"/>
          <a:chExt cx="0" cy="0"/>
        </a:xfrm>
      </p:grpSpPr>
      <p:sp>
        <p:nvSpPr>
          <p:cNvPr id="27" name="Google Shape;27;g3a19616dedf_0_267"/>
          <p:cNvSpPr/>
          <p:nvPr/>
        </p:nvSpPr>
        <p:spPr>
          <a:xfrm>
            <a:off x="0" y="64132"/>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8" name="Google Shape;28;g3a19616dedf_0_267"/>
          <p:cNvSpPr/>
          <p:nvPr/>
        </p:nvSpPr>
        <p:spPr>
          <a:xfrm>
            <a:off x="0" y="0"/>
            <a:ext cx="12192029" cy="5863987"/>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29" name="Google Shape;29;g3a19616dedf_0_267"/>
          <p:cNvSpPr txBox="1"/>
          <p:nvPr>
            <p:ph type="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0" name="Google Shape;30;g3a19616dedf_0_26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1" name="Shape 31"/>
        <p:cNvGrpSpPr/>
        <p:nvPr/>
      </p:nvGrpSpPr>
      <p:grpSpPr>
        <a:xfrm>
          <a:off x="0" y="0"/>
          <a:ext cx="0" cy="0"/>
          <a:chOff x="0" y="0"/>
          <a:chExt cx="0" cy="0"/>
        </a:xfrm>
      </p:grpSpPr>
      <p:sp>
        <p:nvSpPr>
          <p:cNvPr id="32" name="Google Shape;32;g3a19616dedf_0_272"/>
          <p:cNvSpPr/>
          <p:nvPr/>
        </p:nvSpPr>
        <p:spPr>
          <a:xfrm>
            <a:off x="0" y="0"/>
            <a:ext cx="57519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g3a19616dedf_0_272"/>
          <p:cNvSpPr/>
          <p:nvPr/>
        </p:nvSpPr>
        <p:spPr>
          <a:xfrm>
            <a:off x="0" y="58833"/>
            <a:ext cx="5751356" cy="5865687"/>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34" name="Google Shape;34;g3a19616dedf_0_272"/>
          <p:cNvSpPr/>
          <p:nvPr/>
        </p:nvSpPr>
        <p:spPr>
          <a:xfrm>
            <a:off x="-167" y="0"/>
            <a:ext cx="5755723" cy="5860653"/>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35" name="Google Shape;35;g3a19616dedf_0_272"/>
          <p:cNvSpPr txBox="1"/>
          <p:nvPr>
            <p:ph type="title"/>
          </p:nvPr>
        </p:nvSpPr>
        <p:spPr>
          <a:xfrm>
            <a:off x="415633" y="667900"/>
            <a:ext cx="4941900" cy="3345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36" name="Google Shape;36;g3a19616dedf_0_272"/>
          <p:cNvSpPr txBox="1"/>
          <p:nvPr>
            <p:ph idx="1" type="body"/>
          </p:nvPr>
        </p:nvSpPr>
        <p:spPr>
          <a:xfrm>
            <a:off x="6192900" y="667900"/>
            <a:ext cx="5555100" cy="54648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37" name="Google Shape;37;g3a19616dedf_0_272"/>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g3a19616dedf_0_279"/>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g3a19616dedf_0_279"/>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1" name="Google Shape;41;g3a19616dedf_0_279"/>
          <p:cNvSpPr txBox="1"/>
          <p:nvPr>
            <p:ph idx="1" type="body"/>
          </p:nvPr>
        </p:nvSpPr>
        <p:spPr>
          <a:xfrm>
            <a:off x="4156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2" name="Google Shape;42;g3a19616dedf_0_279"/>
          <p:cNvSpPr txBox="1"/>
          <p:nvPr>
            <p:ph idx="2" type="body"/>
          </p:nvPr>
        </p:nvSpPr>
        <p:spPr>
          <a:xfrm>
            <a:off x="64432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3" name="Google Shape;43;g3a19616dedf_0_27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g3a19616dedf_0_285"/>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g3a19616dedf_0_285"/>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7" name="Google Shape;47;g3a19616dedf_0_28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8" name="Shape 48"/>
        <p:cNvGrpSpPr/>
        <p:nvPr/>
      </p:nvGrpSpPr>
      <p:grpSpPr>
        <a:xfrm>
          <a:off x="0" y="0"/>
          <a:ext cx="0" cy="0"/>
          <a:chOff x="0" y="0"/>
          <a:chExt cx="0" cy="0"/>
        </a:xfrm>
      </p:grpSpPr>
      <p:sp>
        <p:nvSpPr>
          <p:cNvPr id="49" name="Google Shape;49;g3a19616dedf_0_289"/>
          <p:cNvSpPr/>
          <p:nvPr/>
        </p:nvSpPr>
        <p:spPr>
          <a:xfrm>
            <a:off x="0" y="0"/>
            <a:ext cx="50193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g3a19616dedf_0_289"/>
          <p:cNvSpPr txBox="1"/>
          <p:nvPr>
            <p:ph type="title"/>
          </p:nvPr>
        </p:nvSpPr>
        <p:spPr>
          <a:xfrm>
            <a:off x="415633" y="667900"/>
            <a:ext cx="4170000" cy="2438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1" name="Google Shape;51;g3a19616dedf_0_289"/>
          <p:cNvSpPr txBox="1"/>
          <p:nvPr>
            <p:ph idx="1" type="body"/>
          </p:nvPr>
        </p:nvSpPr>
        <p:spPr>
          <a:xfrm>
            <a:off x="415600" y="3187533"/>
            <a:ext cx="4170000" cy="3063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52" name="Google Shape;52;g3a19616dedf_0_28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3" name="Shape 53"/>
        <p:cNvGrpSpPr/>
        <p:nvPr/>
      </p:nvGrpSpPr>
      <p:grpSpPr>
        <a:xfrm>
          <a:off x="0" y="0"/>
          <a:ext cx="0" cy="0"/>
          <a:chOff x="0" y="0"/>
          <a:chExt cx="0" cy="0"/>
        </a:xfrm>
      </p:grpSpPr>
      <p:sp>
        <p:nvSpPr>
          <p:cNvPr id="54" name="Google Shape;54;g3a19616dedf_0_294"/>
          <p:cNvSpPr txBox="1"/>
          <p:nvPr>
            <p:ph type="title"/>
          </p:nvPr>
        </p:nvSpPr>
        <p:spPr>
          <a:xfrm>
            <a:off x="415567" y="1064800"/>
            <a:ext cx="8330400" cy="4728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55" name="Google Shape;55;g3a19616dedf_0_29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6" name="Shape 56"/>
        <p:cNvGrpSpPr/>
        <p:nvPr/>
      </p:nvGrpSpPr>
      <p:grpSpPr>
        <a:xfrm>
          <a:off x="0" y="0"/>
          <a:ext cx="0" cy="0"/>
          <a:chOff x="0" y="0"/>
          <a:chExt cx="0" cy="0"/>
        </a:xfrm>
      </p:grpSpPr>
      <p:sp>
        <p:nvSpPr>
          <p:cNvPr id="57" name="Google Shape;57;g3a19616dedf_0_297"/>
          <p:cNvSpPr/>
          <p:nvPr/>
        </p:nvSpPr>
        <p:spPr>
          <a:xfrm>
            <a:off x="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g3a19616dedf_0_297"/>
          <p:cNvSpPr txBox="1"/>
          <p:nvPr>
            <p:ph type="title"/>
          </p:nvPr>
        </p:nvSpPr>
        <p:spPr>
          <a:xfrm>
            <a:off x="415067" y="667900"/>
            <a:ext cx="4939200" cy="2732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9" name="Google Shape;59;g3a19616dedf_0_297"/>
          <p:cNvSpPr txBox="1"/>
          <p:nvPr>
            <p:ph idx="1" type="subTitle"/>
          </p:nvPr>
        </p:nvSpPr>
        <p:spPr>
          <a:xfrm>
            <a:off x="406400" y="3502300"/>
            <a:ext cx="4939200" cy="1235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accent2"/>
              </a:buClr>
              <a:buSzPts val="2100"/>
              <a:buNone/>
              <a:defRPr sz="2100">
                <a:solidFill>
                  <a:schemeClr val="accent2"/>
                </a:solidFill>
              </a:defRPr>
            </a:lvl1pPr>
            <a:lvl2pPr lvl="1" algn="l">
              <a:lnSpc>
                <a:spcPct val="100000"/>
              </a:lnSpc>
              <a:spcBef>
                <a:spcPts val="0"/>
              </a:spcBef>
              <a:spcAft>
                <a:spcPts val="0"/>
              </a:spcAft>
              <a:buClr>
                <a:schemeClr val="accent2"/>
              </a:buClr>
              <a:buSzPts val="2100"/>
              <a:buNone/>
              <a:defRPr sz="2100">
                <a:solidFill>
                  <a:schemeClr val="accent2"/>
                </a:solidFill>
              </a:defRPr>
            </a:lvl2pPr>
            <a:lvl3pPr lvl="2" algn="l">
              <a:lnSpc>
                <a:spcPct val="100000"/>
              </a:lnSpc>
              <a:spcBef>
                <a:spcPts val="0"/>
              </a:spcBef>
              <a:spcAft>
                <a:spcPts val="0"/>
              </a:spcAft>
              <a:buClr>
                <a:schemeClr val="accent2"/>
              </a:buClr>
              <a:buSzPts val="2100"/>
              <a:buNone/>
              <a:defRPr sz="2100">
                <a:solidFill>
                  <a:schemeClr val="accent2"/>
                </a:solidFill>
              </a:defRPr>
            </a:lvl3pPr>
            <a:lvl4pPr lvl="3" algn="l">
              <a:lnSpc>
                <a:spcPct val="100000"/>
              </a:lnSpc>
              <a:spcBef>
                <a:spcPts val="0"/>
              </a:spcBef>
              <a:spcAft>
                <a:spcPts val="0"/>
              </a:spcAft>
              <a:buClr>
                <a:schemeClr val="accent2"/>
              </a:buClr>
              <a:buSzPts val="2100"/>
              <a:buNone/>
              <a:defRPr sz="2100">
                <a:solidFill>
                  <a:schemeClr val="accent2"/>
                </a:solidFill>
              </a:defRPr>
            </a:lvl4pPr>
            <a:lvl5pPr lvl="4" algn="l">
              <a:lnSpc>
                <a:spcPct val="100000"/>
              </a:lnSpc>
              <a:spcBef>
                <a:spcPts val="0"/>
              </a:spcBef>
              <a:spcAft>
                <a:spcPts val="0"/>
              </a:spcAft>
              <a:buClr>
                <a:schemeClr val="accent2"/>
              </a:buClr>
              <a:buSzPts val="2100"/>
              <a:buNone/>
              <a:defRPr sz="2100">
                <a:solidFill>
                  <a:schemeClr val="accent2"/>
                </a:solidFill>
              </a:defRPr>
            </a:lvl5pPr>
            <a:lvl6pPr lvl="5" algn="l">
              <a:lnSpc>
                <a:spcPct val="100000"/>
              </a:lnSpc>
              <a:spcBef>
                <a:spcPts val="0"/>
              </a:spcBef>
              <a:spcAft>
                <a:spcPts val="0"/>
              </a:spcAft>
              <a:buClr>
                <a:schemeClr val="accent2"/>
              </a:buClr>
              <a:buSzPts val="2100"/>
              <a:buNone/>
              <a:defRPr sz="2100">
                <a:solidFill>
                  <a:schemeClr val="accent2"/>
                </a:solidFill>
              </a:defRPr>
            </a:lvl6pPr>
            <a:lvl7pPr lvl="6" algn="l">
              <a:lnSpc>
                <a:spcPct val="100000"/>
              </a:lnSpc>
              <a:spcBef>
                <a:spcPts val="0"/>
              </a:spcBef>
              <a:spcAft>
                <a:spcPts val="0"/>
              </a:spcAft>
              <a:buClr>
                <a:schemeClr val="accent2"/>
              </a:buClr>
              <a:buSzPts val="2100"/>
              <a:buNone/>
              <a:defRPr sz="2100">
                <a:solidFill>
                  <a:schemeClr val="accent2"/>
                </a:solidFill>
              </a:defRPr>
            </a:lvl7pPr>
            <a:lvl8pPr lvl="7" algn="l">
              <a:lnSpc>
                <a:spcPct val="100000"/>
              </a:lnSpc>
              <a:spcBef>
                <a:spcPts val="0"/>
              </a:spcBef>
              <a:spcAft>
                <a:spcPts val="0"/>
              </a:spcAft>
              <a:buClr>
                <a:schemeClr val="accent2"/>
              </a:buClr>
              <a:buSzPts val="2100"/>
              <a:buNone/>
              <a:defRPr sz="2100">
                <a:solidFill>
                  <a:schemeClr val="accent2"/>
                </a:solidFill>
              </a:defRPr>
            </a:lvl8pPr>
            <a:lvl9pPr lvl="8" algn="l">
              <a:lnSpc>
                <a:spcPct val="100000"/>
              </a:lnSpc>
              <a:spcBef>
                <a:spcPts val="0"/>
              </a:spcBef>
              <a:spcAft>
                <a:spcPts val="0"/>
              </a:spcAft>
              <a:buClr>
                <a:schemeClr val="accent2"/>
              </a:buClr>
              <a:buSzPts val="2100"/>
              <a:buNone/>
              <a:defRPr sz="2100">
                <a:solidFill>
                  <a:schemeClr val="accent2"/>
                </a:solidFill>
              </a:defRPr>
            </a:lvl9pPr>
          </a:lstStyle>
          <a:p/>
        </p:txBody>
      </p:sp>
      <p:sp>
        <p:nvSpPr>
          <p:cNvPr id="60" name="Google Shape;60;g3a19616dedf_0_297"/>
          <p:cNvSpPr txBox="1"/>
          <p:nvPr>
            <p:ph idx="2" type="body"/>
          </p:nvPr>
        </p:nvSpPr>
        <p:spPr>
          <a:xfrm>
            <a:off x="6505367" y="667900"/>
            <a:ext cx="5271900" cy="5481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61" name="Google Shape;61;g3a19616dedf_0_29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3.xml"/><Relationship Id="rId10" Type="http://schemas.openxmlformats.org/officeDocument/2006/relationships/slideLayout" Target="../slideLayouts/slideLayout22.xml"/><Relationship Id="rId1" Type="http://schemas.openxmlformats.org/officeDocument/2006/relationships/image" Target="../media/image3.png"/><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9" name="Shape 9"/>
        <p:cNvGrpSpPr/>
        <p:nvPr/>
      </p:nvGrpSpPr>
      <p:grpSpPr>
        <a:xfrm>
          <a:off x="0" y="0"/>
          <a:ext cx="0" cy="0"/>
          <a:chOff x="0" y="0"/>
          <a:chExt cx="0" cy="0"/>
        </a:xfrm>
      </p:grpSpPr>
      <p:sp>
        <p:nvSpPr>
          <p:cNvPr id="10" name="Google Shape;10;g3a19616dedf_0_258"/>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1pPr>
            <a:lvl2pPr lvl="1"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2pPr>
            <a:lvl3pPr lvl="2"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3pPr>
            <a:lvl4pPr lvl="3"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4pPr>
            <a:lvl5pPr lvl="4"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5pPr>
            <a:lvl6pPr lvl="5"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6pPr>
            <a:lvl7pPr lvl="6"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7pPr>
            <a:lvl8pPr lvl="7"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8pPr>
            <a:lvl9pPr lvl="8"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9pPr>
          </a:lstStyle>
          <a:p/>
        </p:txBody>
      </p:sp>
      <p:sp>
        <p:nvSpPr>
          <p:cNvPr id="11" name="Google Shape;11;g3a19616dedf_0_258"/>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36550" lvl="0" marL="457200" marR="0" rtl="0" algn="l">
              <a:lnSpc>
                <a:spcPct val="115000"/>
              </a:lnSpc>
              <a:spcBef>
                <a:spcPts val="0"/>
              </a:spcBef>
              <a:spcAft>
                <a:spcPts val="0"/>
              </a:spcAft>
              <a:buClr>
                <a:schemeClr val="dk2"/>
              </a:buClr>
              <a:buSzPts val="1700"/>
              <a:buFont typeface="Roboto"/>
              <a:buChar char="●"/>
              <a:defRPr b="0" i="0" sz="1700" u="none" cap="none" strike="noStrike">
                <a:solidFill>
                  <a:schemeClr val="dk2"/>
                </a:solidFill>
                <a:latin typeface="Roboto"/>
                <a:ea typeface="Roboto"/>
                <a:cs typeface="Roboto"/>
                <a:sym typeface="Roboto"/>
              </a:defRPr>
            </a:lvl1pPr>
            <a:lvl2pPr indent="-323850" lvl="1" marL="914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2pPr>
            <a:lvl3pPr indent="-323850" lvl="2" marL="1371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3pPr>
            <a:lvl4pPr indent="-323850" lvl="3" marL="1828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4pPr>
            <a:lvl5pPr indent="-323850" lvl="4" marL="22860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5pPr>
            <a:lvl6pPr indent="-323850" lvl="5" marL="27432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6pPr>
            <a:lvl7pPr indent="-323850" lvl="6" marL="3200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7pPr>
            <a:lvl8pPr indent="-323850" lvl="7" marL="3657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8pPr>
            <a:lvl9pPr indent="-323850" lvl="8" marL="4114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9pPr>
          </a:lstStyle>
          <a:p/>
        </p:txBody>
      </p:sp>
      <p:sp>
        <p:nvSpPr>
          <p:cNvPr id="12" name="Google Shape;12;g3a19616dedf_0_258"/>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7" name="Shape 77"/>
        <p:cNvGrpSpPr/>
        <p:nvPr/>
      </p:nvGrpSpPr>
      <p:grpSpPr>
        <a:xfrm>
          <a:off x="0" y="0"/>
          <a:ext cx="0" cy="0"/>
          <a:chOff x="0" y="0"/>
          <a:chExt cx="0" cy="0"/>
        </a:xfrm>
      </p:grpSpPr>
      <p:sp>
        <p:nvSpPr>
          <p:cNvPr id="78" name="Google Shape;78;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79" name="Google Shape;79;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80" name="Google Shape;80;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81" name="Google Shape;81;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pic>
        <p:nvPicPr>
          <p:cNvPr id="82" name="Google Shape;82;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11.png"/><Relationship Id="rId4" Type="http://schemas.openxmlformats.org/officeDocument/2006/relationships/image" Target="../media/image8.png"/><Relationship Id="rId5" Type="http://schemas.openxmlformats.org/officeDocument/2006/relationships/image" Target="../media/image20.png"/><Relationship Id="rId6" Type="http://schemas.openxmlformats.org/officeDocument/2006/relationships/image" Target="../media/image7.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7.png"/><Relationship Id="rId4" Type="http://schemas.openxmlformats.org/officeDocument/2006/relationships/image" Target="../media/image16.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7.png"/><Relationship Id="rId4" Type="http://schemas.openxmlformats.org/officeDocument/2006/relationships/image" Target="../media/image17.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7.png"/><Relationship Id="rId4" Type="http://schemas.openxmlformats.org/officeDocument/2006/relationships/image" Target="../media/image19.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7.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7.png"/><Relationship Id="rId4" Type="http://schemas.openxmlformats.org/officeDocument/2006/relationships/image" Target="../media/image15.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7.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18.jpg"/><Relationship Id="rId4" Type="http://schemas.openxmlformats.org/officeDocument/2006/relationships/image" Target="../media/image7.png"/><Relationship Id="rId5" Type="http://schemas.openxmlformats.org/officeDocument/2006/relationships/hyperlink" Target="https://www.crkit.org/" TargetMode="Externa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7.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7.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7.png"/><Relationship Id="rId4" Type="http://schemas.openxmlformats.org/officeDocument/2006/relationships/image" Target="../media/image10.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7.png"/><Relationship Id="rId4" Type="http://schemas.openxmlformats.org/officeDocument/2006/relationships/image" Target="../media/image21.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7.png"/><Relationship Id="rId4" Type="http://schemas.openxmlformats.org/officeDocument/2006/relationships/image" Target="../media/image9.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7.png"/><Relationship Id="rId4" Type="http://schemas.openxmlformats.org/officeDocument/2006/relationships/image" Target="../media/image12.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7.png"/><Relationship Id="rId4" Type="http://schemas.openxmlformats.org/officeDocument/2006/relationships/image" Target="../media/image14.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7.png"/><Relationship Id="rId4" Type="http://schemas.openxmlformats.org/officeDocument/2006/relationships/image" Target="../media/image13.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4" name="Shape 164"/>
        <p:cNvGrpSpPr/>
        <p:nvPr/>
      </p:nvGrpSpPr>
      <p:grpSpPr>
        <a:xfrm>
          <a:off x="0" y="0"/>
          <a:ext cx="0" cy="0"/>
          <a:chOff x="0" y="0"/>
          <a:chExt cx="0" cy="0"/>
        </a:xfrm>
      </p:grpSpPr>
      <p:sp>
        <p:nvSpPr>
          <p:cNvPr id="165" name="Google Shape;165;g3a19616dedf_0_90"/>
          <p:cNvSpPr txBox="1"/>
          <p:nvPr>
            <p:ph type="title"/>
          </p:nvPr>
        </p:nvSpPr>
        <p:spPr>
          <a:xfrm>
            <a:off x="3379928" y="1170849"/>
            <a:ext cx="8927400" cy="3254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1400"/>
              <a:buNone/>
            </a:pPr>
            <a:r>
              <a:rPr lang="es-ES"/>
              <a:t>SKILL - CONFLICT RESOLUTION</a:t>
            </a:r>
            <a:endParaRPr/>
          </a:p>
        </p:txBody>
      </p:sp>
      <p:grpSp>
        <p:nvGrpSpPr>
          <p:cNvPr id="166" name="Google Shape;166;g3a19616dedf_0_90"/>
          <p:cNvGrpSpPr/>
          <p:nvPr/>
        </p:nvGrpSpPr>
        <p:grpSpPr>
          <a:xfrm>
            <a:off x="8306290" y="-3"/>
            <a:ext cx="3885722" cy="1320799"/>
            <a:chOff x="3714190" y="5347947"/>
            <a:chExt cx="3885722" cy="1320799"/>
          </a:xfrm>
        </p:grpSpPr>
        <p:pic>
          <p:nvPicPr>
            <p:cNvPr id="167" name="Google Shape;167;g3a19616dedf_0_90"/>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68" name="Google Shape;168;g3a19616dedf_0_90"/>
            <p:cNvPicPr preferRelativeResize="0"/>
            <p:nvPr/>
          </p:nvPicPr>
          <p:blipFill rotWithShape="1">
            <a:blip r:embed="rId4">
              <a:alphaModFix/>
            </a:blip>
            <a:srcRect b="0" l="0" r="0" t="0"/>
            <a:stretch/>
          </p:blipFill>
          <p:spPr>
            <a:xfrm>
              <a:off x="6279112" y="5347947"/>
              <a:ext cx="1320800" cy="1320799"/>
            </a:xfrm>
            <a:prstGeom prst="rect">
              <a:avLst/>
            </a:prstGeom>
            <a:noFill/>
            <a:ln>
              <a:noFill/>
            </a:ln>
          </p:spPr>
        </p:pic>
      </p:grpSp>
      <p:pic>
        <p:nvPicPr>
          <p:cNvPr id="169" name="Google Shape;169;g3a19616dedf_0_90"/>
          <p:cNvPicPr preferRelativeResize="0"/>
          <p:nvPr/>
        </p:nvPicPr>
        <p:blipFill rotWithShape="1">
          <a:blip r:embed="rId5">
            <a:alphaModFix/>
          </a:blip>
          <a:srcRect b="0" l="0" r="0" t="0"/>
          <a:stretch/>
        </p:blipFill>
        <p:spPr>
          <a:xfrm>
            <a:off x="3" y="6323936"/>
            <a:ext cx="2476500" cy="495300"/>
          </a:xfrm>
          <a:prstGeom prst="rect">
            <a:avLst/>
          </a:prstGeom>
          <a:noFill/>
          <a:ln>
            <a:noFill/>
          </a:ln>
        </p:spPr>
      </p:pic>
      <p:pic>
        <p:nvPicPr>
          <p:cNvPr descr="Logotipo&#10;&#10;El contenido generado por IA puede ser incorrecto." id="170" name="Google Shape;170;g3a19616dedf_0_90"/>
          <p:cNvPicPr preferRelativeResize="0"/>
          <p:nvPr/>
        </p:nvPicPr>
        <p:blipFill rotWithShape="1">
          <a:blip r:embed="rId6">
            <a:alphaModFix/>
          </a:blip>
          <a:srcRect b="0" l="0" r="0" t="0"/>
          <a:stretch/>
        </p:blipFill>
        <p:spPr>
          <a:xfrm>
            <a:off x="-335573" y="-343454"/>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9" name="Shape 239"/>
        <p:cNvGrpSpPr/>
        <p:nvPr/>
      </p:nvGrpSpPr>
      <p:grpSpPr>
        <a:xfrm>
          <a:off x="0" y="0"/>
          <a:ext cx="0" cy="0"/>
          <a:chOff x="0" y="0"/>
          <a:chExt cx="0" cy="0"/>
        </a:xfrm>
      </p:grpSpPr>
      <p:sp>
        <p:nvSpPr>
          <p:cNvPr id="240" name="Google Shape;240;p11"/>
          <p:cNvSpPr txBox="1"/>
          <p:nvPr/>
        </p:nvSpPr>
        <p:spPr>
          <a:xfrm>
            <a:off x="3514876" y="274275"/>
            <a:ext cx="86772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241" name="Google Shape;241;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42" name="Google Shape;242;p11"/>
          <p:cNvSpPr txBox="1"/>
          <p:nvPr/>
        </p:nvSpPr>
        <p:spPr>
          <a:xfrm>
            <a:off x="479551" y="1338800"/>
            <a:ext cx="5962800" cy="61467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1900" u="none" cap="none" strike="noStrike">
                <a:solidFill>
                  <a:schemeClr val="dk1"/>
                </a:solidFill>
                <a:latin typeface="Arial"/>
                <a:ea typeface="Arial"/>
                <a:cs typeface="Arial"/>
                <a:sym typeface="Arial"/>
              </a:rPr>
              <a:t>🗣️</a:t>
            </a:r>
            <a:r>
              <a:rPr b="1" i="0" lang="es-ES" sz="1900" u="none" cap="none" strike="noStrike">
                <a:solidFill>
                  <a:schemeClr val="dk1"/>
                </a:solidFill>
                <a:latin typeface="Corbel"/>
                <a:ea typeface="Corbel"/>
                <a:cs typeface="Corbel"/>
                <a:sym typeface="Corbel"/>
              </a:rPr>
              <a:t> </a:t>
            </a:r>
            <a:r>
              <a:rPr b="1" i="0" lang="es-ES" sz="2000" u="none" cap="none" strike="noStrike">
                <a:solidFill>
                  <a:schemeClr val="dk1"/>
                </a:solidFill>
                <a:latin typeface="Corbel"/>
                <a:ea typeface="Corbel"/>
                <a:cs typeface="Corbel"/>
                <a:sym typeface="Corbel"/>
              </a:rPr>
              <a:t>Assertive Communication in Conflict</a:t>
            </a:r>
            <a:endParaRPr b="1" i="0" sz="20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500" u="none" cap="none" strike="noStrike">
                <a:solidFill>
                  <a:schemeClr val="dk1"/>
                </a:solidFill>
                <a:latin typeface="Arial"/>
                <a:ea typeface="Arial"/>
                <a:cs typeface="Arial"/>
                <a:sym typeface="Arial"/>
              </a:rPr>
              <a:t>🔹 </a:t>
            </a:r>
            <a:r>
              <a:rPr b="1" i="0" lang="es-ES" sz="1700" u="none" cap="none" strike="noStrike">
                <a:solidFill>
                  <a:schemeClr val="dk1"/>
                </a:solidFill>
                <a:latin typeface="Corbel"/>
                <a:ea typeface="Corbel"/>
                <a:cs typeface="Corbel"/>
                <a:sym typeface="Corbel"/>
              </a:rPr>
              <a:t>Definition</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Expressing your thoughts, feelings, and needs </a:t>
            </a:r>
            <a:r>
              <a:rPr b="1" i="0" lang="es-ES" sz="1700" u="none" cap="none" strike="noStrike">
                <a:solidFill>
                  <a:schemeClr val="dk1"/>
                </a:solidFill>
                <a:latin typeface="Corbel"/>
                <a:ea typeface="Corbel"/>
                <a:cs typeface="Corbel"/>
                <a:sym typeface="Corbel"/>
              </a:rPr>
              <a:t>clearly and respectfully</a:t>
            </a:r>
            <a:r>
              <a:rPr b="0" i="0" lang="es-ES" sz="1700" u="none" cap="none" strike="noStrike">
                <a:solidFill>
                  <a:schemeClr val="dk1"/>
                </a:solidFill>
                <a:latin typeface="Corbel"/>
                <a:ea typeface="Corbel"/>
                <a:cs typeface="Corbel"/>
                <a:sym typeface="Corbel"/>
              </a:rPr>
              <a:t> without violating others’ rights.</a:t>
            </a:r>
            <a:br>
              <a:rPr b="0" i="0" lang="es-ES" sz="1700" u="none" cap="none" strike="noStrike">
                <a:solidFill>
                  <a:schemeClr val="dk1"/>
                </a:solidFill>
                <a:latin typeface="Corbel"/>
                <a:ea typeface="Corbel"/>
                <a:cs typeface="Corbel"/>
                <a:sym typeface="Corbel"/>
              </a:rPr>
            </a:br>
            <a:endParaRPr b="0"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Balances </a:t>
            </a:r>
            <a:r>
              <a:rPr b="1" i="0" lang="es-ES" sz="1700" u="none" cap="none" strike="noStrike">
                <a:solidFill>
                  <a:schemeClr val="dk1"/>
                </a:solidFill>
                <a:latin typeface="Corbel"/>
                <a:ea typeface="Corbel"/>
                <a:cs typeface="Corbel"/>
                <a:sym typeface="Corbel"/>
              </a:rPr>
              <a:t>honesty</a:t>
            </a:r>
            <a:r>
              <a:rPr b="0" i="0" lang="es-ES" sz="1700" u="none" cap="none" strike="noStrike">
                <a:solidFill>
                  <a:schemeClr val="dk1"/>
                </a:solidFill>
                <a:latin typeface="Corbel"/>
                <a:ea typeface="Corbel"/>
                <a:cs typeface="Corbel"/>
                <a:sym typeface="Corbel"/>
              </a:rPr>
              <a:t> and </a:t>
            </a:r>
            <a:r>
              <a:rPr b="1" i="0" lang="es-ES" sz="1700" u="none" cap="none" strike="noStrike">
                <a:solidFill>
                  <a:schemeClr val="dk1"/>
                </a:solidFill>
                <a:latin typeface="Corbel"/>
                <a:ea typeface="Corbel"/>
                <a:cs typeface="Corbel"/>
                <a:sym typeface="Corbel"/>
              </a:rPr>
              <a:t>empathy</a:t>
            </a:r>
            <a:r>
              <a:rPr b="0" i="0" lang="es-ES" sz="1700" u="none" cap="none" strike="noStrike">
                <a:solidFill>
                  <a:schemeClr val="dk1"/>
                </a:solidFill>
                <a:latin typeface="Corbel"/>
                <a:ea typeface="Corbel"/>
                <a:cs typeface="Corbel"/>
                <a:sym typeface="Corbel"/>
              </a:rPr>
              <a:t>.</a:t>
            </a:r>
            <a:br>
              <a:rPr b="0" i="0" lang="es-ES" sz="1700" u="none" cap="none" strike="noStrike">
                <a:solidFill>
                  <a:schemeClr val="dk1"/>
                </a:solidFill>
                <a:latin typeface="Corbel"/>
                <a:ea typeface="Corbel"/>
                <a:cs typeface="Corbel"/>
                <a:sym typeface="Corbel"/>
              </a:rPr>
            </a:b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Why It Matters</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Prevents misunderstandings</a:t>
            </a:r>
            <a:br>
              <a:rPr b="0" i="0" lang="es-ES" sz="1700" u="none" cap="none" strike="noStrike">
                <a:solidFill>
                  <a:schemeClr val="dk1"/>
                </a:solidFill>
                <a:latin typeface="Corbel"/>
                <a:ea typeface="Corbel"/>
                <a:cs typeface="Corbel"/>
                <a:sym typeface="Corbel"/>
              </a:rPr>
            </a:br>
            <a:endParaRPr b="0"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Reduces resentment and tension</a:t>
            </a:r>
            <a:br>
              <a:rPr b="0" i="0" lang="es-ES" sz="1700" u="none" cap="none" strike="noStrike">
                <a:solidFill>
                  <a:schemeClr val="dk1"/>
                </a:solidFill>
                <a:latin typeface="Corbel"/>
                <a:ea typeface="Corbel"/>
                <a:cs typeface="Corbel"/>
                <a:sym typeface="Corbel"/>
              </a:rPr>
            </a:br>
            <a:endParaRPr b="0"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Promotes </a:t>
            </a:r>
            <a:r>
              <a:rPr b="1" i="0" lang="es-ES" sz="1700" u="none" cap="none" strike="noStrike">
                <a:solidFill>
                  <a:schemeClr val="dk1"/>
                </a:solidFill>
                <a:latin typeface="Corbel"/>
                <a:ea typeface="Corbel"/>
                <a:cs typeface="Corbel"/>
                <a:sym typeface="Corbel"/>
              </a:rPr>
              <a:t>collaborative problem-solving</a:t>
            </a:r>
            <a:br>
              <a:rPr b="1" i="0" lang="es-ES" sz="1700" u="none" cap="none" strike="noStrike">
                <a:solidFill>
                  <a:schemeClr val="dk1"/>
                </a:solidFill>
                <a:latin typeface="Corbel"/>
                <a:ea typeface="Corbel"/>
                <a:cs typeface="Corbel"/>
                <a:sym typeface="Corbel"/>
              </a:rPr>
            </a:br>
            <a:endParaRPr b="1" i="0" sz="1700" u="none" cap="none" strike="noStrike">
              <a:solidFill>
                <a:schemeClr val="dk1"/>
              </a:solidFill>
              <a:latin typeface="Corbel"/>
              <a:ea typeface="Corbel"/>
              <a:cs typeface="Corbel"/>
              <a:sym typeface="Corbel"/>
            </a:endParaRPr>
          </a:p>
          <a:p>
            <a:pPr indent="-298450" lvl="0" marL="457200" marR="0" rtl="0" algn="l">
              <a:lnSpc>
                <a:spcPct val="115000"/>
              </a:lnSpc>
              <a:spcBef>
                <a:spcPts val="0"/>
              </a:spcBef>
              <a:spcAft>
                <a:spcPts val="0"/>
              </a:spcAft>
              <a:buClr>
                <a:schemeClr val="dk1"/>
              </a:buClr>
              <a:buSzPts val="1100"/>
              <a:buFont typeface="Arial"/>
              <a:buChar char="●"/>
            </a:pPr>
            <a:r>
              <a:rPr b="0" i="0" lang="es-ES" sz="1700" u="none" cap="none" strike="noStrike">
                <a:solidFill>
                  <a:schemeClr val="dk1"/>
                </a:solidFill>
                <a:latin typeface="Corbel"/>
                <a:ea typeface="Corbel"/>
                <a:cs typeface="Corbel"/>
                <a:sym typeface="Corbel"/>
              </a:rPr>
              <a:t>Builds respect and trust</a:t>
            </a:r>
            <a:br>
              <a:rPr b="0" i="0" lang="es-ES" sz="1100" u="none" cap="none" strike="noStrike">
                <a:solidFill>
                  <a:schemeClr val="dk1"/>
                </a:solidFill>
                <a:latin typeface="Arial"/>
                <a:ea typeface="Arial"/>
                <a:cs typeface="Arial"/>
                <a:sym typeface="Arial"/>
              </a:rPr>
            </a:br>
            <a:endParaRPr b="0" i="0" sz="1100" u="none" cap="none" strike="noStrike">
              <a:solidFill>
                <a:schemeClr val="dk1"/>
              </a:solidFill>
              <a:latin typeface="Arial"/>
              <a:ea typeface="Arial"/>
              <a:cs typeface="Arial"/>
              <a:sym typeface="Arial"/>
            </a:endParaRPr>
          </a:p>
          <a:p>
            <a:pPr indent="0" lvl="0" marL="0" marR="0" rtl="0" algn="l">
              <a:lnSpc>
                <a:spcPct val="115000"/>
              </a:lnSpc>
              <a:spcBef>
                <a:spcPts val="1200"/>
              </a:spcBef>
              <a:spcAft>
                <a:spcPts val="0"/>
              </a:spcAft>
              <a:buClr>
                <a:schemeClr val="dk1"/>
              </a:buClr>
              <a:buSzPts val="1100"/>
              <a:buFont typeface="Arial"/>
              <a:buNone/>
            </a:pPr>
            <a:r>
              <a:t/>
            </a:r>
            <a:endParaRPr b="0" i="0" sz="1100" u="none" cap="none" strike="noStrike">
              <a:solidFill>
                <a:schemeClr val="dk1"/>
              </a:solidFill>
              <a:latin typeface="Arial"/>
              <a:ea typeface="Arial"/>
              <a:cs typeface="Arial"/>
              <a:sym typeface="Arial"/>
            </a:endParaRPr>
          </a:p>
          <a:p>
            <a:pPr indent="0" lvl="0" marL="0" marR="0" rtl="0" algn="l">
              <a:lnSpc>
                <a:spcPct val="100000"/>
              </a:lnSpc>
              <a:spcBef>
                <a:spcPts val="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sp>
        <p:nvSpPr>
          <p:cNvPr id="243" name="Google Shape;243;p11"/>
          <p:cNvSpPr txBox="1"/>
          <p:nvPr/>
        </p:nvSpPr>
        <p:spPr>
          <a:xfrm>
            <a:off x="8237800" y="1503425"/>
            <a:ext cx="3517200" cy="4463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1400"/>
              </a:spcBef>
              <a:spcAft>
                <a:spcPts val="0"/>
              </a:spcAft>
              <a:buClr>
                <a:schemeClr val="dk1"/>
              </a:buClr>
              <a:buSzPts val="1100"/>
              <a:buFont typeface="Arial"/>
              <a:buNone/>
            </a:pPr>
            <a:r>
              <a:rPr b="1" i="0" lang="es-ES" sz="2200" u="none" cap="none" strike="noStrike">
                <a:solidFill>
                  <a:schemeClr val="dk1"/>
                </a:solidFill>
                <a:latin typeface="Corbel"/>
                <a:ea typeface="Corbel"/>
                <a:cs typeface="Corbel"/>
                <a:sym typeface="Corbel"/>
              </a:rPr>
              <a:t>🔹 Key Strategies</a:t>
            </a:r>
            <a:endParaRPr b="1" i="0" sz="2200" u="none" cap="none" strike="noStrike">
              <a:solidFill>
                <a:schemeClr val="dk1"/>
              </a:solidFill>
              <a:latin typeface="Corbel"/>
              <a:ea typeface="Corbel"/>
              <a:cs typeface="Corbel"/>
              <a:sym typeface="Corbel"/>
            </a:endParaRPr>
          </a:p>
          <a:p>
            <a:pPr indent="-368300" lvl="0" marL="457200" marR="0" rtl="0" algn="l">
              <a:lnSpc>
                <a:spcPct val="115000"/>
              </a:lnSpc>
              <a:spcBef>
                <a:spcPts val="1200"/>
              </a:spcBef>
              <a:spcAft>
                <a:spcPts val="0"/>
              </a:spcAft>
              <a:buClr>
                <a:schemeClr val="dk1"/>
              </a:buClr>
              <a:buSzPts val="2200"/>
              <a:buFont typeface="Corbel"/>
              <a:buAutoNum type="arabicPeriod"/>
            </a:pPr>
            <a:r>
              <a:rPr b="0" i="0" lang="es-ES" sz="2200" u="none" cap="none" strike="noStrike">
                <a:solidFill>
                  <a:schemeClr val="dk1"/>
                </a:solidFill>
                <a:latin typeface="Corbel"/>
                <a:ea typeface="Corbel"/>
                <a:cs typeface="Corbel"/>
                <a:sym typeface="Corbel"/>
              </a:rPr>
              <a:t>Use “I” Statements</a:t>
            </a:r>
            <a:endParaRPr b="0" i="1" sz="2200" u="none" cap="none" strike="noStrike">
              <a:solidFill>
                <a:schemeClr val="dk1"/>
              </a:solidFill>
              <a:latin typeface="Corbel"/>
              <a:ea typeface="Corbel"/>
              <a:cs typeface="Corbel"/>
              <a:sym typeface="Corbel"/>
            </a:endParaRPr>
          </a:p>
          <a:p>
            <a:pPr indent="-368300" lvl="0" marL="457200" marR="0" rtl="0" algn="l">
              <a:lnSpc>
                <a:spcPct val="115000"/>
              </a:lnSpc>
              <a:spcBef>
                <a:spcPts val="0"/>
              </a:spcBef>
              <a:spcAft>
                <a:spcPts val="0"/>
              </a:spcAft>
              <a:buClr>
                <a:schemeClr val="dk1"/>
              </a:buClr>
              <a:buSzPts val="2200"/>
              <a:buFont typeface="Corbel"/>
              <a:buAutoNum type="arabicPeriod"/>
            </a:pPr>
            <a:r>
              <a:rPr b="0" i="0" lang="es-ES" sz="2200" u="none" cap="none" strike="noStrike">
                <a:solidFill>
                  <a:schemeClr val="dk1"/>
                </a:solidFill>
                <a:latin typeface="Corbel"/>
                <a:ea typeface="Corbel"/>
                <a:cs typeface="Corbel"/>
                <a:sym typeface="Corbel"/>
              </a:rPr>
              <a:t>Stay Calm and Composed</a:t>
            </a:r>
            <a:endParaRPr b="0" i="0" sz="2200" u="none" cap="none" strike="noStrike">
              <a:solidFill>
                <a:schemeClr val="dk1"/>
              </a:solidFill>
              <a:latin typeface="Corbel"/>
              <a:ea typeface="Corbel"/>
              <a:cs typeface="Corbel"/>
              <a:sym typeface="Corbel"/>
            </a:endParaRPr>
          </a:p>
          <a:p>
            <a:pPr indent="-368300" lvl="0" marL="457200" marR="0" rtl="0" algn="l">
              <a:lnSpc>
                <a:spcPct val="115000"/>
              </a:lnSpc>
              <a:spcBef>
                <a:spcPts val="0"/>
              </a:spcBef>
              <a:spcAft>
                <a:spcPts val="0"/>
              </a:spcAft>
              <a:buClr>
                <a:schemeClr val="dk1"/>
              </a:buClr>
              <a:buSzPts val="2200"/>
              <a:buFont typeface="Corbel"/>
              <a:buAutoNum type="arabicPeriod"/>
            </a:pPr>
            <a:r>
              <a:rPr b="0" i="0" lang="es-ES" sz="2200" u="none" cap="none" strike="noStrike">
                <a:solidFill>
                  <a:schemeClr val="dk1"/>
                </a:solidFill>
                <a:latin typeface="Corbel"/>
                <a:ea typeface="Corbel"/>
                <a:cs typeface="Corbel"/>
                <a:sym typeface="Corbel"/>
              </a:rPr>
              <a:t>Be Clear and Specific</a:t>
            </a:r>
            <a:endParaRPr b="0" i="0" sz="2200" u="none" cap="none" strike="noStrike">
              <a:solidFill>
                <a:schemeClr val="dk1"/>
              </a:solidFill>
              <a:latin typeface="Corbel"/>
              <a:ea typeface="Corbel"/>
              <a:cs typeface="Corbel"/>
              <a:sym typeface="Corbel"/>
            </a:endParaRPr>
          </a:p>
          <a:p>
            <a:pPr indent="-368300" lvl="0" marL="457200" marR="0" rtl="0" algn="l">
              <a:lnSpc>
                <a:spcPct val="115000"/>
              </a:lnSpc>
              <a:spcBef>
                <a:spcPts val="0"/>
              </a:spcBef>
              <a:spcAft>
                <a:spcPts val="0"/>
              </a:spcAft>
              <a:buClr>
                <a:schemeClr val="dk1"/>
              </a:buClr>
              <a:buSzPts val="2200"/>
              <a:buFont typeface="Corbel"/>
              <a:buAutoNum type="arabicPeriod"/>
            </a:pPr>
            <a:r>
              <a:rPr b="0" i="0" lang="es-ES" sz="2200" u="none" cap="none" strike="noStrike">
                <a:solidFill>
                  <a:schemeClr val="dk1"/>
                </a:solidFill>
                <a:latin typeface="Corbel"/>
                <a:ea typeface="Corbel"/>
                <a:cs typeface="Corbel"/>
                <a:sym typeface="Corbel"/>
              </a:rPr>
              <a:t>Listen Actively</a:t>
            </a:r>
            <a:endParaRPr b="0" i="0" sz="22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Corbel"/>
              <a:buAutoNum type="arabicPeriod"/>
            </a:pPr>
            <a:r>
              <a:rPr b="0" i="0" lang="es-ES" sz="2200" u="none" cap="none" strike="noStrike">
                <a:solidFill>
                  <a:schemeClr val="dk1"/>
                </a:solidFill>
                <a:latin typeface="Corbel"/>
                <a:ea typeface="Corbel"/>
                <a:cs typeface="Corbel"/>
                <a:sym typeface="Corbel"/>
              </a:rPr>
              <a:t>Set Boundaries Respectfully</a:t>
            </a:r>
            <a:br>
              <a:rPr b="1"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chemeClr val="dk1"/>
              </a:buClr>
              <a:buSzPts val="1800"/>
              <a:buFont typeface="Arial"/>
              <a:buNone/>
            </a:pPr>
            <a:r>
              <a:t/>
            </a:r>
            <a:endParaRPr b="1" i="0" sz="18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pic>
        <p:nvPicPr>
          <p:cNvPr descr="Business People Think Idea, Teamwork, Brainstorm Concept. Creative Team Man and Woman Sitting at Office Desk (proporcionado por Getty Images)" id="244" name="Google Shape;244;p11"/>
          <p:cNvPicPr preferRelativeResize="0"/>
          <p:nvPr/>
        </p:nvPicPr>
        <p:blipFill rotWithShape="1">
          <a:blip r:embed="rId4">
            <a:alphaModFix/>
          </a:blip>
          <a:srcRect b="0" l="0" r="0" t="0"/>
          <a:stretch/>
        </p:blipFill>
        <p:spPr>
          <a:xfrm>
            <a:off x="4345375" y="2883000"/>
            <a:ext cx="3714749" cy="3009374"/>
          </a:xfrm>
          <a:prstGeom prst="rect">
            <a:avLst/>
          </a:prstGeom>
          <a:noFill/>
          <a:ln>
            <a:noFill/>
          </a:ln>
        </p:spPr>
      </p:pic>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8" name="Shape 248"/>
        <p:cNvGrpSpPr/>
        <p:nvPr/>
      </p:nvGrpSpPr>
      <p:grpSpPr>
        <a:xfrm>
          <a:off x="0" y="0"/>
          <a:ext cx="0" cy="0"/>
          <a:chOff x="0" y="0"/>
          <a:chExt cx="0" cy="0"/>
        </a:xfrm>
      </p:grpSpPr>
      <p:sp>
        <p:nvSpPr>
          <p:cNvPr id="249" name="Google Shape;249;p12"/>
          <p:cNvSpPr txBox="1"/>
          <p:nvPr/>
        </p:nvSpPr>
        <p:spPr>
          <a:xfrm>
            <a:off x="3456750" y="374650"/>
            <a:ext cx="87354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0" name="Google Shape;250;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51" name="Google Shape;251;p12"/>
          <p:cNvSpPr txBox="1"/>
          <p:nvPr/>
        </p:nvSpPr>
        <p:spPr>
          <a:xfrm>
            <a:off x="343542" y="1374470"/>
            <a:ext cx="6172200" cy="60528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2100" u="none" cap="none" strike="noStrike">
                <a:solidFill>
                  <a:schemeClr val="dk1"/>
                </a:solidFill>
                <a:latin typeface="Corbel"/>
                <a:ea typeface="Corbel"/>
                <a:cs typeface="Corbel"/>
                <a:sym typeface="Corbel"/>
              </a:rPr>
              <a:t>🤝 The Win-Win Approach</a:t>
            </a:r>
            <a:endParaRPr b="1" i="0" sz="21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900" u="none" cap="none" strike="noStrike">
                <a:solidFill>
                  <a:schemeClr val="dk1"/>
                </a:solidFill>
                <a:latin typeface="Corbel"/>
                <a:ea typeface="Corbel"/>
                <a:cs typeface="Corbel"/>
                <a:sym typeface="Corbel"/>
              </a:rPr>
              <a:t>🔹 Definition</a:t>
            </a:r>
            <a:endParaRPr b="1" i="0" sz="19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A strategy where </a:t>
            </a:r>
            <a:r>
              <a:rPr b="1" i="0" lang="es-ES" sz="1700" u="none" cap="none" strike="noStrike">
                <a:solidFill>
                  <a:schemeClr val="dk1"/>
                </a:solidFill>
                <a:latin typeface="Corbel"/>
                <a:ea typeface="Corbel"/>
                <a:cs typeface="Corbel"/>
                <a:sym typeface="Corbel"/>
              </a:rPr>
              <a:t>all parties collaborate</a:t>
            </a:r>
            <a:r>
              <a:rPr b="0" i="0" lang="es-ES" sz="1700" u="none" cap="none" strike="noStrike">
                <a:solidFill>
                  <a:schemeClr val="dk1"/>
                </a:solidFill>
                <a:latin typeface="Corbel"/>
                <a:ea typeface="Corbel"/>
                <a:cs typeface="Corbel"/>
                <a:sym typeface="Corbel"/>
              </a:rPr>
              <a:t> to find a solution that </a:t>
            </a:r>
            <a:r>
              <a:rPr b="1" i="0" lang="es-ES" sz="1700" u="none" cap="none" strike="noStrike">
                <a:solidFill>
                  <a:schemeClr val="dk1"/>
                </a:solidFill>
                <a:latin typeface="Corbel"/>
                <a:ea typeface="Corbel"/>
                <a:cs typeface="Corbel"/>
                <a:sym typeface="Corbel"/>
              </a:rPr>
              <a:t>satisfies everyone’s key interests</a:t>
            </a:r>
            <a:r>
              <a:rPr b="0" i="0" lang="es-ES" sz="1700" u="none" cap="none" strike="noStrike">
                <a:solidFill>
                  <a:schemeClr val="dk1"/>
                </a:solidFill>
                <a:latin typeface="Corbel"/>
                <a:ea typeface="Corbel"/>
                <a:cs typeface="Corbel"/>
                <a:sym typeface="Corbel"/>
              </a:rPr>
              <a:t>.</a:t>
            </a:r>
            <a:endParaRPr b="0" i="0" sz="1700" u="none" cap="none" strike="noStrike">
              <a:solidFill>
                <a:schemeClr val="dk1"/>
              </a:solidFill>
              <a:latin typeface="Corbel"/>
              <a:ea typeface="Corbel"/>
              <a:cs typeface="Corbel"/>
              <a:sym typeface="Corbel"/>
            </a:endParaRPr>
          </a:p>
          <a:p>
            <a:pPr indent="-298450" lvl="0" marL="457200" marR="0" rtl="0" algn="l">
              <a:lnSpc>
                <a:spcPct val="115000"/>
              </a:lnSpc>
              <a:spcBef>
                <a:spcPts val="0"/>
              </a:spcBef>
              <a:spcAft>
                <a:spcPts val="0"/>
              </a:spcAft>
              <a:buClr>
                <a:schemeClr val="dk1"/>
              </a:buClr>
              <a:buSzPts val="1100"/>
              <a:buFont typeface="Arial"/>
              <a:buChar char="●"/>
            </a:pPr>
            <a:r>
              <a:rPr b="0" i="0" lang="es-ES" sz="1700" u="none" cap="none" strike="noStrike">
                <a:solidFill>
                  <a:schemeClr val="dk1"/>
                </a:solidFill>
                <a:latin typeface="Corbel"/>
                <a:ea typeface="Corbel"/>
                <a:cs typeface="Corbel"/>
                <a:sym typeface="Corbel"/>
              </a:rPr>
              <a:t>Focuses on </a:t>
            </a:r>
            <a:r>
              <a:rPr b="1" i="0" lang="es-ES" sz="1700" u="none" cap="none" strike="noStrike">
                <a:solidFill>
                  <a:schemeClr val="dk1"/>
                </a:solidFill>
                <a:latin typeface="Corbel"/>
                <a:ea typeface="Corbel"/>
                <a:cs typeface="Corbel"/>
                <a:sym typeface="Corbel"/>
              </a:rPr>
              <a:t>mutual benefit rather than competition</a:t>
            </a:r>
            <a:r>
              <a:rPr b="0" i="0" lang="es-ES" sz="1700" u="none" cap="none" strike="noStrike">
                <a:solidFill>
                  <a:schemeClr val="dk1"/>
                </a:solidFill>
                <a:latin typeface="Corbel"/>
                <a:ea typeface="Corbel"/>
                <a:cs typeface="Corbel"/>
                <a:sym typeface="Corbel"/>
              </a:rPr>
              <a:t>.</a:t>
            </a:r>
            <a:br>
              <a:rPr b="0" i="0" lang="es-ES" sz="1300" u="none" cap="none" strike="noStrike">
                <a:solidFill>
                  <a:schemeClr val="dk1"/>
                </a:solidFill>
                <a:latin typeface="Corbel"/>
                <a:ea typeface="Corbel"/>
                <a:cs typeface="Corbel"/>
                <a:sym typeface="Corbel"/>
              </a:rPr>
            </a:br>
            <a:endParaRPr b="0" i="0" sz="1300" u="none" cap="none" strike="noStrike">
              <a:solidFill>
                <a:schemeClr val="dk1"/>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t/>
            </a:r>
            <a:endParaRPr b="0" i="0" sz="13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900" u="none" cap="none" strike="noStrike">
                <a:solidFill>
                  <a:schemeClr val="dk1"/>
                </a:solidFill>
                <a:latin typeface="Corbel"/>
                <a:ea typeface="Corbel"/>
                <a:cs typeface="Corbel"/>
                <a:sym typeface="Corbel"/>
              </a:rPr>
              <a:t>🔹 Why It Matters</a:t>
            </a:r>
            <a:endParaRPr b="1" i="0" sz="19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Builds </a:t>
            </a:r>
            <a:r>
              <a:rPr b="1" i="0" lang="es-ES" sz="1700" u="none" cap="none" strike="noStrike">
                <a:solidFill>
                  <a:schemeClr val="dk1"/>
                </a:solidFill>
                <a:latin typeface="Corbel"/>
                <a:ea typeface="Corbel"/>
                <a:cs typeface="Corbel"/>
                <a:sym typeface="Corbel"/>
              </a:rPr>
              <a:t>trust and stronger relationships</a:t>
            </a:r>
            <a:br>
              <a:rPr b="1" i="0" lang="es-ES" sz="1700" u="none" cap="none" strike="noStrike">
                <a:solidFill>
                  <a:schemeClr val="dk1"/>
                </a:solidFill>
                <a:latin typeface="Corbel"/>
                <a:ea typeface="Corbel"/>
                <a:cs typeface="Corbel"/>
                <a:sym typeface="Corbel"/>
              </a:rPr>
            </a:b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Encourages </a:t>
            </a:r>
            <a:r>
              <a:rPr b="1" i="0" lang="es-ES" sz="1700" u="none" cap="none" strike="noStrike">
                <a:solidFill>
                  <a:schemeClr val="dk1"/>
                </a:solidFill>
                <a:latin typeface="Corbel"/>
                <a:ea typeface="Corbel"/>
                <a:cs typeface="Corbel"/>
                <a:sym typeface="Corbel"/>
              </a:rPr>
              <a:t>collaboration and creativity</a:t>
            </a:r>
            <a:br>
              <a:rPr b="1" i="0" lang="es-ES" sz="1700" u="none" cap="none" strike="noStrike">
                <a:solidFill>
                  <a:schemeClr val="dk1"/>
                </a:solidFill>
                <a:latin typeface="Corbel"/>
                <a:ea typeface="Corbel"/>
                <a:cs typeface="Corbel"/>
                <a:sym typeface="Corbel"/>
              </a:rPr>
            </a:b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Reduces recurring conflicts</a:t>
            </a:r>
            <a:br>
              <a:rPr b="0" i="0" lang="es-ES" sz="1700" u="none" cap="none" strike="noStrike">
                <a:solidFill>
                  <a:schemeClr val="dk1"/>
                </a:solidFill>
                <a:latin typeface="Corbel"/>
                <a:ea typeface="Corbel"/>
                <a:cs typeface="Corbel"/>
                <a:sym typeface="Corbel"/>
              </a:rPr>
            </a:br>
            <a:endParaRPr b="0" i="0" sz="1700" u="none" cap="none" strike="noStrike">
              <a:solidFill>
                <a:schemeClr val="dk1"/>
              </a:solidFill>
              <a:latin typeface="Corbel"/>
              <a:ea typeface="Corbel"/>
              <a:cs typeface="Corbel"/>
              <a:sym typeface="Corbel"/>
            </a:endParaRPr>
          </a:p>
          <a:p>
            <a:pPr indent="-298450" lvl="0" marL="457200" marR="0" rtl="0" algn="l">
              <a:lnSpc>
                <a:spcPct val="115000"/>
              </a:lnSpc>
              <a:spcBef>
                <a:spcPts val="0"/>
              </a:spcBef>
              <a:spcAft>
                <a:spcPts val="0"/>
              </a:spcAft>
              <a:buClr>
                <a:schemeClr val="dk1"/>
              </a:buClr>
              <a:buSzPts val="1100"/>
              <a:buFont typeface="Arial"/>
              <a:buChar char="●"/>
            </a:pPr>
            <a:r>
              <a:rPr b="0" i="0" lang="es-ES" sz="1700" u="none" cap="none" strike="noStrike">
                <a:solidFill>
                  <a:schemeClr val="dk1"/>
                </a:solidFill>
                <a:latin typeface="Corbel"/>
                <a:ea typeface="Corbel"/>
                <a:cs typeface="Corbel"/>
                <a:sym typeface="Corbel"/>
              </a:rPr>
              <a:t>Promotes </a:t>
            </a:r>
            <a:r>
              <a:rPr b="1" i="0" lang="es-ES" sz="1700" u="none" cap="none" strike="noStrike">
                <a:solidFill>
                  <a:schemeClr val="dk1"/>
                </a:solidFill>
                <a:latin typeface="Corbel"/>
                <a:ea typeface="Corbel"/>
                <a:cs typeface="Corbel"/>
                <a:sym typeface="Corbel"/>
              </a:rPr>
              <a:t>long-term solutions</a:t>
            </a:r>
            <a:r>
              <a:rPr b="0" i="0" lang="es-ES" sz="1700" u="none" cap="none" strike="noStrike">
                <a:solidFill>
                  <a:schemeClr val="dk1"/>
                </a:solidFill>
                <a:latin typeface="Corbel"/>
                <a:ea typeface="Corbel"/>
                <a:cs typeface="Corbel"/>
                <a:sym typeface="Corbel"/>
              </a:rPr>
              <a:t> instead of temporary fixes</a:t>
            </a:r>
            <a:br>
              <a:rPr b="0" i="0" lang="es-ES" sz="1100" u="none" cap="none" strike="noStrike">
                <a:solidFill>
                  <a:schemeClr val="dk1"/>
                </a:solidFill>
                <a:latin typeface="Corbel"/>
                <a:ea typeface="Corbel"/>
                <a:cs typeface="Corbel"/>
                <a:sym typeface="Corbel"/>
              </a:rPr>
            </a:br>
            <a:endParaRPr b="0" i="0" sz="11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252" name="Google Shape;252;p12"/>
          <p:cNvPicPr preferRelativeResize="0"/>
          <p:nvPr/>
        </p:nvPicPr>
        <p:blipFill rotWithShape="1">
          <a:blip r:embed="rId4">
            <a:alphaModFix/>
          </a:blip>
          <a:srcRect b="0" l="0" r="0" t="0"/>
          <a:stretch/>
        </p:blipFill>
        <p:spPr>
          <a:xfrm>
            <a:off x="4324875" y="3229103"/>
            <a:ext cx="2578500" cy="2578500"/>
          </a:xfrm>
          <a:prstGeom prst="rect">
            <a:avLst/>
          </a:prstGeom>
          <a:noFill/>
          <a:ln>
            <a:noFill/>
          </a:ln>
        </p:spPr>
      </p:pic>
      <p:sp>
        <p:nvSpPr>
          <p:cNvPr id="253" name="Google Shape;253;p12"/>
          <p:cNvSpPr txBox="1"/>
          <p:nvPr/>
        </p:nvSpPr>
        <p:spPr>
          <a:xfrm>
            <a:off x="6808725" y="1438600"/>
            <a:ext cx="5222400" cy="4572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0"/>
              </a:spcBef>
              <a:spcAft>
                <a:spcPts val="0"/>
              </a:spcAft>
              <a:buClr>
                <a:schemeClr val="dk1"/>
              </a:buClr>
              <a:buSzPts val="1100"/>
              <a:buFont typeface="Arial"/>
              <a:buNone/>
            </a:pPr>
            <a:r>
              <a:t/>
            </a:r>
            <a:endParaRPr b="0" i="0" sz="11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2200" u="none" cap="none" strike="noStrike">
                <a:solidFill>
                  <a:schemeClr val="dk1"/>
                </a:solidFill>
                <a:latin typeface="Corbel"/>
                <a:ea typeface="Corbel"/>
                <a:cs typeface="Corbel"/>
                <a:sym typeface="Corbel"/>
              </a:rPr>
              <a:t>🔹 Key Principles</a:t>
            </a:r>
            <a:endParaRPr b="1" i="0" sz="2200" u="none" cap="none" strike="noStrike">
              <a:solidFill>
                <a:schemeClr val="dk1"/>
              </a:solidFill>
              <a:latin typeface="Corbel"/>
              <a:ea typeface="Corbel"/>
              <a:cs typeface="Corbel"/>
              <a:sym typeface="Corbel"/>
            </a:endParaRPr>
          </a:p>
          <a:p>
            <a:pPr indent="-355600" lvl="0" marL="457200" marR="0" rtl="0" algn="l">
              <a:lnSpc>
                <a:spcPct val="115000"/>
              </a:lnSpc>
              <a:spcBef>
                <a:spcPts val="1200"/>
              </a:spcBef>
              <a:spcAft>
                <a:spcPts val="0"/>
              </a:spcAft>
              <a:buClr>
                <a:schemeClr val="dk1"/>
              </a:buClr>
              <a:buSzPts val="2000"/>
              <a:buFont typeface="Corbel"/>
              <a:buAutoNum type="arabicPeriod"/>
            </a:pPr>
            <a:r>
              <a:rPr b="0" i="0" lang="es-ES" sz="2000" u="none" cap="none" strike="noStrike">
                <a:solidFill>
                  <a:schemeClr val="dk1"/>
                </a:solidFill>
                <a:latin typeface="Corbel"/>
                <a:ea typeface="Corbel"/>
                <a:cs typeface="Corbel"/>
                <a:sym typeface="Corbel"/>
              </a:rPr>
              <a:t>Focus on Interests, Not Positions</a:t>
            </a:r>
            <a:endParaRPr b="0" i="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Corbel"/>
              <a:buAutoNum type="arabicPeriod"/>
            </a:pPr>
            <a:r>
              <a:rPr b="0" i="0" lang="es-ES" sz="2000" u="none" cap="none" strike="noStrike">
                <a:solidFill>
                  <a:schemeClr val="dk1"/>
                </a:solidFill>
                <a:latin typeface="Corbel"/>
                <a:ea typeface="Corbel"/>
                <a:cs typeface="Corbel"/>
                <a:sym typeface="Corbel"/>
              </a:rPr>
              <a:t>Collaborative Problem-Solving</a:t>
            </a:r>
            <a:endParaRPr b="0" i="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Corbel"/>
              <a:buAutoNum type="arabicPeriod"/>
            </a:pPr>
            <a:r>
              <a:rPr b="0" i="0" lang="es-ES" sz="2000" u="none" cap="none" strike="noStrike">
                <a:solidFill>
                  <a:schemeClr val="dk1"/>
                </a:solidFill>
                <a:latin typeface="Corbel"/>
                <a:ea typeface="Corbel"/>
                <a:cs typeface="Corbel"/>
                <a:sym typeface="Corbel"/>
              </a:rPr>
              <a:t>Open and Honest Communication</a:t>
            </a:r>
            <a:endParaRPr b="0" i="0" sz="2000" u="none" cap="none" strike="noStrike">
              <a:solidFill>
                <a:schemeClr val="dk1"/>
              </a:solidFill>
              <a:latin typeface="Corbel"/>
              <a:ea typeface="Corbel"/>
              <a:cs typeface="Corbel"/>
              <a:sym typeface="Corbel"/>
            </a:endParaRPr>
          </a:p>
          <a:p>
            <a:pPr indent="-355600" lvl="0" marL="457200" marR="0" rtl="0" algn="l">
              <a:lnSpc>
                <a:spcPct val="115000"/>
              </a:lnSpc>
              <a:spcBef>
                <a:spcPts val="0"/>
              </a:spcBef>
              <a:spcAft>
                <a:spcPts val="0"/>
              </a:spcAft>
              <a:buClr>
                <a:schemeClr val="dk1"/>
              </a:buClr>
              <a:buSzPts val="2000"/>
              <a:buFont typeface="Corbel"/>
              <a:buAutoNum type="arabicPeriod"/>
            </a:pPr>
            <a:r>
              <a:rPr b="0" i="0" lang="es-ES" sz="2000" u="none" cap="none" strike="noStrike">
                <a:solidFill>
                  <a:schemeClr val="dk1"/>
                </a:solidFill>
                <a:latin typeface="Corbel"/>
                <a:ea typeface="Corbel"/>
                <a:cs typeface="Corbel"/>
                <a:sym typeface="Corbel"/>
              </a:rPr>
              <a:t>Seek Mutual Gains</a:t>
            </a:r>
            <a:endParaRPr b="0" i="0" sz="20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Corbel"/>
              <a:buAutoNum type="arabicPeriod"/>
            </a:pPr>
            <a:r>
              <a:rPr b="0" i="0" lang="es-ES" sz="2000" u="none" cap="none" strike="noStrike">
                <a:solidFill>
                  <a:schemeClr val="dk1"/>
                </a:solidFill>
                <a:latin typeface="Corbel"/>
                <a:ea typeface="Corbel"/>
                <a:cs typeface="Corbel"/>
                <a:sym typeface="Corbel"/>
              </a:rPr>
              <a:t>Flexibility and Compromise</a:t>
            </a:r>
            <a:br>
              <a:rPr b="1"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Arial"/>
              <a:ea typeface="Arial"/>
              <a:cs typeface="Arial"/>
              <a:sym typeface="Arial"/>
            </a:endParaRPr>
          </a:p>
          <a:p>
            <a:pPr indent="0" lvl="0" marL="0" marR="0" rtl="0" algn="l">
              <a:lnSpc>
                <a:spcPct val="100000"/>
              </a:lnSpc>
              <a:spcBef>
                <a:spcPts val="1200"/>
              </a:spcBef>
              <a:spcAft>
                <a:spcPts val="0"/>
              </a:spcAft>
              <a:buClr>
                <a:schemeClr val="dk1"/>
              </a:buClr>
              <a:buSzPts val="1800"/>
              <a:buFont typeface="Arial"/>
              <a:buNone/>
            </a:pPr>
            <a:r>
              <a:t/>
            </a:r>
            <a:endParaRPr b="1" i="0" sz="18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7" name="Shape 257"/>
        <p:cNvGrpSpPr/>
        <p:nvPr/>
      </p:nvGrpSpPr>
      <p:grpSpPr>
        <a:xfrm>
          <a:off x="0" y="0"/>
          <a:ext cx="0" cy="0"/>
          <a:chOff x="0" y="0"/>
          <a:chExt cx="0" cy="0"/>
        </a:xfrm>
      </p:grpSpPr>
      <p:sp>
        <p:nvSpPr>
          <p:cNvPr id="258" name="Google Shape;258;p13"/>
          <p:cNvSpPr txBox="1"/>
          <p:nvPr/>
        </p:nvSpPr>
        <p:spPr>
          <a:xfrm>
            <a:off x="3558051" y="207725"/>
            <a:ext cx="8634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9" name="Google Shape;259;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60" name="Google Shape;260;p13"/>
          <p:cNvSpPr txBox="1"/>
          <p:nvPr/>
        </p:nvSpPr>
        <p:spPr>
          <a:xfrm>
            <a:off x="176017" y="1227526"/>
            <a:ext cx="6172200" cy="597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 </a:t>
            </a:r>
            <a:r>
              <a:rPr b="1" i="0" lang="es-ES" sz="2200" u="none" cap="none" strike="noStrike">
                <a:solidFill>
                  <a:schemeClr val="dk1"/>
                </a:solidFill>
                <a:latin typeface="Corbel"/>
                <a:ea typeface="Corbel"/>
                <a:cs typeface="Corbel"/>
                <a:sym typeface="Corbel"/>
              </a:rPr>
              <a:t>When to Step Away in Conflict</a:t>
            </a:r>
            <a:endParaRPr b="1" i="0" sz="22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600" u="none" cap="none" strike="noStrike">
                <a:solidFill>
                  <a:schemeClr val="dk1"/>
                </a:solidFill>
                <a:latin typeface="Corbel"/>
                <a:ea typeface="Corbel"/>
                <a:cs typeface="Corbel"/>
                <a:sym typeface="Corbel"/>
              </a:rPr>
              <a:t>🔹 </a:t>
            </a:r>
            <a:r>
              <a:rPr b="1" i="0" lang="es-ES" sz="2000" u="none" cap="none" strike="noStrike">
                <a:solidFill>
                  <a:schemeClr val="dk1"/>
                </a:solidFill>
                <a:latin typeface="Corbel"/>
                <a:ea typeface="Corbel"/>
                <a:cs typeface="Corbel"/>
                <a:sym typeface="Corbel"/>
              </a:rPr>
              <a:t>Situations to Step Away</a:t>
            </a:r>
            <a:endParaRPr b="1" i="0" sz="2000" u="none" cap="none" strike="noStrike">
              <a:solidFill>
                <a:schemeClr val="dk1"/>
              </a:solidFill>
              <a:latin typeface="Corbel"/>
              <a:ea typeface="Corbel"/>
              <a:cs typeface="Corbel"/>
              <a:sym typeface="Corbel"/>
            </a:endParaRPr>
          </a:p>
          <a:p>
            <a:pPr indent="-342900" lvl="0" marL="457200" marR="0" rtl="0" algn="l">
              <a:lnSpc>
                <a:spcPct val="115000"/>
              </a:lnSpc>
              <a:spcBef>
                <a:spcPts val="1200"/>
              </a:spcBef>
              <a:spcAft>
                <a:spcPts val="0"/>
              </a:spcAft>
              <a:buClr>
                <a:schemeClr val="dk1"/>
              </a:buClr>
              <a:buSzPts val="1800"/>
              <a:buFont typeface="Corbel"/>
              <a:buAutoNum type="arabicPeriod"/>
            </a:pPr>
            <a:r>
              <a:rPr b="1" i="0" lang="es-ES" sz="1800" u="none" cap="none" strike="noStrike">
                <a:solidFill>
                  <a:schemeClr val="dk1"/>
                </a:solidFill>
                <a:latin typeface="Corbel"/>
                <a:ea typeface="Corbel"/>
                <a:cs typeface="Corbel"/>
                <a:sym typeface="Corbel"/>
              </a:rPr>
              <a:t>High Emotional Intensity</a:t>
            </a:r>
            <a:endParaRPr b="1" i="0" sz="1800" u="none" cap="none" strike="noStrike">
              <a:solidFill>
                <a:schemeClr val="dk1"/>
              </a:solidFill>
              <a:latin typeface="Corbel"/>
              <a:ea typeface="Corbel"/>
              <a:cs typeface="Corbel"/>
              <a:sym typeface="Corbel"/>
            </a:endParaRPr>
          </a:p>
          <a:p>
            <a:pPr indent="-342900" lvl="1" marL="914400" marR="0" rtl="0" algn="l">
              <a:lnSpc>
                <a:spcPct val="115000"/>
              </a:lnSpc>
              <a:spcBef>
                <a:spcPts val="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When anger, frustration, or stress is too strong to communicate effectively</a:t>
            </a:r>
            <a:br>
              <a:rPr b="0" i="0" lang="es-ES" sz="1800" u="none" cap="none" strike="noStrike">
                <a:solidFill>
                  <a:schemeClr val="dk1"/>
                </a:solidFill>
                <a:latin typeface="Corbel"/>
                <a:ea typeface="Corbel"/>
                <a:cs typeface="Corbel"/>
                <a:sym typeface="Corbel"/>
              </a:rPr>
            </a:br>
            <a:endParaRPr b="0"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0"/>
              </a:spcBef>
              <a:spcAft>
                <a:spcPts val="0"/>
              </a:spcAft>
              <a:buClr>
                <a:schemeClr val="dk1"/>
              </a:buClr>
              <a:buSzPts val="1800"/>
              <a:buFont typeface="Corbel"/>
              <a:buAutoNum type="arabicPeriod"/>
            </a:pPr>
            <a:r>
              <a:rPr b="1" i="0" lang="es-ES" sz="1800" u="none" cap="none" strike="noStrike">
                <a:solidFill>
                  <a:schemeClr val="dk1"/>
                </a:solidFill>
                <a:latin typeface="Corbel"/>
                <a:ea typeface="Corbel"/>
                <a:cs typeface="Corbel"/>
                <a:sym typeface="Corbel"/>
              </a:rPr>
              <a:t>Communication Breakdowns</a:t>
            </a:r>
            <a:endParaRPr b="1" i="0" sz="1800" u="none" cap="none" strike="noStrike">
              <a:solidFill>
                <a:schemeClr val="dk1"/>
              </a:solidFill>
              <a:latin typeface="Corbel"/>
              <a:ea typeface="Corbel"/>
              <a:cs typeface="Corbel"/>
              <a:sym typeface="Corbel"/>
            </a:endParaRPr>
          </a:p>
          <a:p>
            <a:pPr indent="-342900" lvl="1" marL="914400" marR="0" rtl="0" algn="l">
              <a:lnSpc>
                <a:spcPct val="115000"/>
              </a:lnSpc>
              <a:spcBef>
                <a:spcPts val="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If the conversation becomes aggressive, disrespectful, or unproductive</a:t>
            </a:r>
            <a:br>
              <a:rPr b="0" i="0" lang="es-ES" sz="1800" u="none" cap="none" strike="noStrike">
                <a:solidFill>
                  <a:schemeClr val="dk1"/>
                </a:solidFill>
                <a:latin typeface="Corbel"/>
                <a:ea typeface="Corbel"/>
                <a:cs typeface="Corbel"/>
                <a:sym typeface="Corbel"/>
              </a:rPr>
            </a:br>
            <a:endParaRPr b="0"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0"/>
              </a:spcBef>
              <a:spcAft>
                <a:spcPts val="0"/>
              </a:spcAft>
              <a:buClr>
                <a:schemeClr val="dk1"/>
              </a:buClr>
              <a:buSzPts val="1800"/>
              <a:buFont typeface="Corbel"/>
              <a:buAutoNum type="arabicPeriod"/>
            </a:pPr>
            <a:r>
              <a:rPr b="1" i="0" lang="es-ES" sz="1800" u="none" cap="none" strike="noStrike">
                <a:solidFill>
                  <a:schemeClr val="dk1"/>
                </a:solidFill>
                <a:latin typeface="Corbel"/>
                <a:ea typeface="Corbel"/>
                <a:cs typeface="Corbel"/>
                <a:sym typeface="Corbel"/>
              </a:rPr>
              <a:t>Risk of Harm</a:t>
            </a:r>
            <a:endParaRPr b="1" i="0" sz="1800" u="none" cap="none" strike="noStrike">
              <a:solidFill>
                <a:schemeClr val="dk1"/>
              </a:solidFill>
              <a:latin typeface="Corbel"/>
              <a:ea typeface="Corbel"/>
              <a:cs typeface="Corbel"/>
              <a:sym typeface="Corbel"/>
            </a:endParaRPr>
          </a:p>
          <a:p>
            <a:pPr indent="-342900" lvl="1" marL="914400" marR="0" rtl="0" algn="l">
              <a:lnSpc>
                <a:spcPct val="115000"/>
              </a:lnSpc>
              <a:spcBef>
                <a:spcPts val="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When safety—physical or emotional—is at risk</a:t>
            </a:r>
            <a:br>
              <a:rPr b="0" i="0" lang="es-ES" sz="1800" u="none" cap="none" strike="noStrike">
                <a:solidFill>
                  <a:schemeClr val="dk1"/>
                </a:solidFill>
                <a:latin typeface="Corbel"/>
                <a:ea typeface="Corbel"/>
                <a:cs typeface="Corbel"/>
                <a:sym typeface="Corbel"/>
              </a:rPr>
            </a:br>
            <a:endParaRPr b="0"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0"/>
              </a:spcBef>
              <a:spcAft>
                <a:spcPts val="0"/>
              </a:spcAft>
              <a:buClr>
                <a:schemeClr val="dk1"/>
              </a:buClr>
              <a:buSzPts val="1800"/>
              <a:buFont typeface="Corbel"/>
              <a:buAutoNum type="arabicPeriod"/>
            </a:pPr>
            <a:r>
              <a:rPr b="1" i="0" lang="es-ES" sz="1800" u="none" cap="none" strike="noStrike">
                <a:solidFill>
                  <a:schemeClr val="dk1"/>
                </a:solidFill>
                <a:latin typeface="Corbel"/>
                <a:ea typeface="Corbel"/>
                <a:cs typeface="Corbel"/>
                <a:sym typeface="Corbel"/>
              </a:rPr>
              <a:t>Need for Reflection</a:t>
            </a:r>
            <a:endParaRPr b="1" i="0" sz="1800" u="none" cap="none" strike="noStrike">
              <a:solidFill>
                <a:schemeClr val="dk1"/>
              </a:solidFill>
              <a:latin typeface="Corbel"/>
              <a:ea typeface="Corbel"/>
              <a:cs typeface="Corbel"/>
              <a:sym typeface="Corbel"/>
            </a:endParaRPr>
          </a:p>
          <a:p>
            <a:pPr indent="-342900" lvl="1" marL="914400" marR="0" rtl="0" algn="l">
              <a:lnSpc>
                <a:spcPct val="115000"/>
              </a:lnSpc>
              <a:spcBef>
                <a:spcPts val="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To gather thoughts, consider perspectives, or seek additional information</a:t>
            </a:r>
            <a:endParaRPr b="0" i="0" sz="18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600"/>
              <a:buFont typeface="Arial"/>
              <a:buNone/>
            </a:pPr>
            <a:r>
              <a:t/>
            </a:r>
            <a:endParaRPr b="1" i="0" sz="1600" u="none" cap="none" strike="noStrike">
              <a:solidFill>
                <a:schemeClr val="dk1"/>
              </a:solidFill>
              <a:latin typeface="Corbel"/>
              <a:ea typeface="Corbel"/>
              <a:cs typeface="Corbel"/>
              <a:sym typeface="Corbel"/>
            </a:endParaRPr>
          </a:p>
        </p:txBody>
      </p:sp>
      <p:pic>
        <p:nvPicPr>
          <p:cNvPr descr="Carácter del concepto de plagio" id="261" name="Google Shape;261;p13"/>
          <p:cNvPicPr preferRelativeResize="0"/>
          <p:nvPr/>
        </p:nvPicPr>
        <p:blipFill rotWithShape="1">
          <a:blip r:embed="rId4">
            <a:alphaModFix/>
          </a:blip>
          <a:srcRect b="0" l="0" r="0" t="0"/>
          <a:stretch/>
        </p:blipFill>
        <p:spPr>
          <a:xfrm>
            <a:off x="7170798" y="1227525"/>
            <a:ext cx="3511526" cy="2339426"/>
          </a:xfrm>
          <a:prstGeom prst="rect">
            <a:avLst/>
          </a:prstGeom>
          <a:noFill/>
          <a:ln>
            <a:noFill/>
          </a:ln>
        </p:spPr>
      </p:pic>
      <p:sp>
        <p:nvSpPr>
          <p:cNvPr id="262" name="Google Shape;262;p13"/>
          <p:cNvSpPr txBox="1"/>
          <p:nvPr/>
        </p:nvSpPr>
        <p:spPr>
          <a:xfrm>
            <a:off x="6651075" y="3517675"/>
            <a:ext cx="4946400" cy="21087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How to Step Away Effectively</a:t>
            </a:r>
            <a:endParaRPr b="1" i="0" sz="1700" u="none" cap="none" strike="noStrike">
              <a:solidFill>
                <a:schemeClr val="dk1"/>
              </a:solidFill>
              <a:latin typeface="Corbel"/>
              <a:ea typeface="Corbel"/>
              <a:cs typeface="Corbel"/>
              <a:sym typeface="Corbel"/>
            </a:endParaRPr>
          </a:p>
          <a:p>
            <a:pPr indent="-323850" lvl="0" marL="457200" marR="0" rtl="0" algn="l">
              <a:lnSpc>
                <a:spcPct val="115000"/>
              </a:lnSpc>
              <a:spcBef>
                <a:spcPts val="120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Politely pause the conversation:</a:t>
            </a:r>
            <a:br>
              <a:rPr b="0" i="0" lang="es-ES" sz="1500" u="none" cap="none" strike="noStrike">
                <a:solidFill>
                  <a:schemeClr val="dk1"/>
                </a:solidFill>
                <a:latin typeface="Corbel"/>
                <a:ea typeface="Corbel"/>
                <a:cs typeface="Corbel"/>
                <a:sym typeface="Corbel"/>
              </a:rPr>
            </a:br>
            <a:r>
              <a:rPr b="0" i="0" lang="es-ES" sz="1500" u="none" cap="none" strike="noStrike">
                <a:solidFill>
                  <a:schemeClr val="dk1"/>
                </a:solidFill>
                <a:latin typeface="Corbel"/>
                <a:ea typeface="Corbel"/>
                <a:cs typeface="Corbel"/>
                <a:sym typeface="Corbel"/>
              </a:rPr>
              <a:t> </a:t>
            </a:r>
            <a:r>
              <a:rPr b="0" i="1" lang="es-ES" sz="1500" u="none" cap="none" strike="noStrike">
                <a:solidFill>
                  <a:schemeClr val="dk1"/>
                </a:solidFill>
                <a:latin typeface="Corbel"/>
                <a:ea typeface="Corbel"/>
                <a:cs typeface="Corbel"/>
                <a:sym typeface="Corbel"/>
              </a:rPr>
              <a:t>“I need a moment to think. Can we continue this in 20 minutes?”</a:t>
            </a:r>
            <a:br>
              <a:rPr b="0" i="1" lang="es-ES" sz="1500" u="none" cap="none" strike="noStrike">
                <a:solidFill>
                  <a:schemeClr val="dk1"/>
                </a:solidFill>
                <a:latin typeface="Corbel"/>
                <a:ea typeface="Corbel"/>
                <a:cs typeface="Corbel"/>
                <a:sym typeface="Corbel"/>
              </a:rPr>
            </a:br>
            <a:endParaRPr b="0" i="1"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Avoid shutting down abruptly or walking away angrily</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Plan a </a:t>
            </a:r>
            <a:r>
              <a:rPr b="1" i="0" lang="es-ES" sz="1500" u="none" cap="none" strike="noStrike">
                <a:solidFill>
                  <a:schemeClr val="dk1"/>
                </a:solidFill>
                <a:latin typeface="Corbel"/>
                <a:ea typeface="Corbel"/>
                <a:cs typeface="Corbel"/>
                <a:sym typeface="Corbel"/>
              </a:rPr>
              <a:t>time to revisit</a:t>
            </a:r>
            <a:r>
              <a:rPr b="0" i="0" lang="es-ES" sz="1500" u="none" cap="none" strike="noStrike">
                <a:solidFill>
                  <a:schemeClr val="dk1"/>
                </a:solidFill>
                <a:latin typeface="Corbel"/>
                <a:ea typeface="Corbel"/>
                <a:cs typeface="Corbel"/>
                <a:sym typeface="Corbel"/>
              </a:rPr>
              <a:t> the discussion calmly</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6" name="Shape 266"/>
        <p:cNvGrpSpPr/>
        <p:nvPr/>
      </p:nvGrpSpPr>
      <p:grpSpPr>
        <a:xfrm>
          <a:off x="0" y="0"/>
          <a:ext cx="0" cy="0"/>
          <a:chOff x="0" y="0"/>
          <a:chExt cx="0" cy="0"/>
        </a:xfrm>
      </p:grpSpPr>
      <p:sp>
        <p:nvSpPr>
          <p:cNvPr id="267" name="Google Shape;267;p14"/>
          <p:cNvSpPr txBox="1"/>
          <p:nvPr/>
        </p:nvSpPr>
        <p:spPr>
          <a:xfrm>
            <a:off x="3401201" y="178550"/>
            <a:ext cx="87909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68" name="Google Shape;268;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69" name="Google Shape;269;p14"/>
          <p:cNvSpPr txBox="1"/>
          <p:nvPr/>
        </p:nvSpPr>
        <p:spPr>
          <a:xfrm>
            <a:off x="304117" y="1323233"/>
            <a:ext cx="6172200" cy="73152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2000" u="none" cap="none" strike="noStrike">
                <a:solidFill>
                  <a:schemeClr val="dk1"/>
                </a:solidFill>
                <a:latin typeface="Corbel"/>
                <a:ea typeface="Corbel"/>
                <a:cs typeface="Corbel"/>
                <a:sym typeface="Corbel"/>
              </a:rPr>
              <a:t>🛡️ Mediation and Support in Conflict</a:t>
            </a:r>
            <a:endParaRPr b="1" i="0" sz="20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rgbClr val="000000"/>
              </a:buClr>
              <a:buSzPts val="1600"/>
              <a:buFont typeface="Arial"/>
              <a:buNone/>
            </a:pPr>
            <a:r>
              <a:rPr b="1" i="0" lang="es-ES" sz="1600" u="none" cap="none" strike="noStrike">
                <a:solidFill>
                  <a:schemeClr val="dk1"/>
                </a:solidFill>
                <a:latin typeface="Corbel"/>
                <a:ea typeface="Corbel"/>
                <a:cs typeface="Corbel"/>
                <a:sym typeface="Corbel"/>
              </a:rPr>
              <a:t>🔹 Definition</a:t>
            </a: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1200"/>
              </a:spcBef>
              <a:spcAft>
                <a:spcPts val="0"/>
              </a:spcAft>
              <a:buClr>
                <a:schemeClr val="dk1"/>
              </a:buClr>
              <a:buSzPts val="1600"/>
              <a:buFont typeface="Arial"/>
              <a:buChar char="●"/>
            </a:pPr>
            <a:r>
              <a:rPr b="1" i="0" lang="es-ES" sz="1600" u="none" cap="none" strike="noStrike">
                <a:solidFill>
                  <a:schemeClr val="dk1"/>
                </a:solidFill>
                <a:latin typeface="Corbel"/>
                <a:ea typeface="Corbel"/>
                <a:cs typeface="Corbel"/>
                <a:sym typeface="Corbel"/>
              </a:rPr>
              <a:t>Mediation:</a:t>
            </a:r>
            <a:r>
              <a:rPr b="0" i="0" lang="es-ES" sz="1600" u="none" cap="none" strike="noStrike">
                <a:solidFill>
                  <a:schemeClr val="dk1"/>
                </a:solidFill>
                <a:latin typeface="Corbel"/>
                <a:ea typeface="Corbel"/>
                <a:cs typeface="Corbel"/>
                <a:sym typeface="Corbel"/>
              </a:rPr>
              <a:t> A </a:t>
            </a:r>
            <a:r>
              <a:rPr b="1" i="0" lang="es-ES" sz="1600" u="none" cap="none" strike="noStrike">
                <a:solidFill>
                  <a:schemeClr val="dk1"/>
                </a:solidFill>
                <a:latin typeface="Corbel"/>
                <a:ea typeface="Corbel"/>
                <a:cs typeface="Corbel"/>
                <a:sym typeface="Corbel"/>
              </a:rPr>
              <a:t>neutral third party</a:t>
            </a:r>
            <a:r>
              <a:rPr b="0" i="0" lang="es-ES" sz="1600" u="none" cap="none" strike="noStrike">
                <a:solidFill>
                  <a:schemeClr val="dk1"/>
                </a:solidFill>
                <a:latin typeface="Corbel"/>
                <a:ea typeface="Corbel"/>
                <a:cs typeface="Corbel"/>
                <a:sym typeface="Corbel"/>
              </a:rPr>
              <a:t> helps conflicting parties communicate, understand each other, and reach a mutually acceptable solution.</a:t>
            </a:r>
            <a:br>
              <a:rPr b="0" i="0" lang="es-ES" sz="1600" u="none" cap="none" strike="noStrike">
                <a:solidFill>
                  <a:schemeClr val="dk1"/>
                </a:solidFill>
                <a:latin typeface="Corbel"/>
                <a:ea typeface="Corbel"/>
                <a:cs typeface="Corbel"/>
                <a:sym typeface="Corbel"/>
              </a:rPr>
            </a:br>
            <a:endParaRPr b="0" i="0" sz="16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rgbClr val="000000"/>
              </a:buClr>
              <a:buSzPts val="1600"/>
              <a:buFont typeface="Arial"/>
              <a:buNone/>
            </a:pPr>
            <a:r>
              <a:rPr b="1" i="0" lang="es-ES" sz="1600" u="none" cap="none" strike="noStrike">
                <a:solidFill>
                  <a:schemeClr val="dk1"/>
                </a:solidFill>
                <a:latin typeface="Corbel"/>
                <a:ea typeface="Corbel"/>
                <a:cs typeface="Corbel"/>
                <a:sym typeface="Corbel"/>
              </a:rPr>
              <a:t>Support:</a:t>
            </a:r>
            <a:r>
              <a:rPr b="0" i="0" lang="es-ES" sz="1600" u="none" cap="none" strike="noStrike">
                <a:solidFill>
                  <a:schemeClr val="dk1"/>
                </a:solidFill>
                <a:latin typeface="Corbel"/>
                <a:ea typeface="Corbel"/>
                <a:cs typeface="Corbel"/>
                <a:sym typeface="Corbel"/>
              </a:rPr>
              <a:t> Providing guidance, resources, or emotional backing to help individuals manage and resolve conflicts effectively.</a:t>
            </a:r>
            <a:endParaRPr b="0" i="0" sz="16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800" u="none" cap="none" strike="noStrike">
                <a:solidFill>
                  <a:schemeClr val="dk1"/>
                </a:solidFill>
                <a:latin typeface="Corbel"/>
                <a:ea typeface="Corbel"/>
                <a:cs typeface="Corbel"/>
                <a:sym typeface="Corbel"/>
              </a:rPr>
              <a:t>🔹 Key Strategies</a:t>
            </a:r>
            <a:endParaRPr b="1" i="0" sz="1800" u="none" cap="none" strike="noStrike">
              <a:solidFill>
                <a:schemeClr val="dk1"/>
              </a:solidFill>
              <a:latin typeface="Corbel"/>
              <a:ea typeface="Corbel"/>
              <a:cs typeface="Corbel"/>
              <a:sym typeface="Corbel"/>
            </a:endParaRPr>
          </a:p>
          <a:p>
            <a:pPr indent="-323850" lvl="0" marL="457200" marR="0" rtl="0" algn="l">
              <a:lnSpc>
                <a:spcPct val="115000"/>
              </a:lnSpc>
              <a:spcBef>
                <a:spcPts val="1200"/>
              </a:spcBef>
              <a:spcAft>
                <a:spcPts val="0"/>
              </a:spcAft>
              <a:buClr>
                <a:schemeClr val="dk1"/>
              </a:buClr>
              <a:buSzPts val="1500"/>
              <a:buFont typeface="Corbel"/>
              <a:buChar char="●"/>
            </a:pPr>
            <a:r>
              <a:rPr b="1" i="0" lang="es-ES" sz="1600" u="none" cap="none" strike="noStrike">
                <a:solidFill>
                  <a:schemeClr val="dk1"/>
                </a:solidFill>
                <a:latin typeface="Corbel"/>
                <a:ea typeface="Corbel"/>
                <a:cs typeface="Corbel"/>
                <a:sym typeface="Corbel"/>
              </a:rPr>
              <a:t>Choose a Neutral Mediator</a:t>
            </a:r>
            <a:endParaRPr b="1" i="0" sz="1600" u="none" cap="none" strike="noStrike">
              <a:solidFill>
                <a:schemeClr val="dk1"/>
              </a:solidFill>
              <a:latin typeface="Corbel"/>
              <a:ea typeface="Corbel"/>
              <a:cs typeface="Corbel"/>
              <a:sym typeface="Corbel"/>
            </a:endParaRPr>
          </a:p>
          <a:p>
            <a:pPr indent="0" lvl="0" marL="914400" marR="0" rtl="0" algn="l">
              <a:lnSpc>
                <a:spcPct val="115000"/>
              </a:lnSpc>
              <a:spcBef>
                <a:spcPts val="1200"/>
              </a:spcBef>
              <a:spcAft>
                <a:spcPts val="0"/>
              </a:spcAft>
              <a:buClr>
                <a:srgbClr val="000000"/>
              </a:buClr>
              <a:buSzPts val="1600"/>
              <a:buFont typeface="Arial"/>
              <a:buNone/>
            </a:pPr>
            <a:r>
              <a:rPr b="0" i="0" lang="es-ES" sz="1600" u="none" cap="none" strike="noStrike">
                <a:solidFill>
                  <a:schemeClr val="dk1"/>
                </a:solidFill>
                <a:latin typeface="Corbel"/>
                <a:ea typeface="Corbel"/>
                <a:cs typeface="Corbel"/>
                <a:sym typeface="Corbel"/>
              </a:rPr>
              <a:t>Someone trusted and impartial to facilitate discussion</a:t>
            </a:r>
            <a:br>
              <a:rPr b="0" i="0" lang="es-ES" sz="1600" u="none" cap="none" strike="noStrike">
                <a:solidFill>
                  <a:schemeClr val="dk1"/>
                </a:solidFill>
                <a:latin typeface="Corbel"/>
                <a:ea typeface="Corbel"/>
                <a:cs typeface="Corbel"/>
                <a:sym typeface="Corbel"/>
              </a:rPr>
            </a:br>
            <a:endParaRPr b="0" i="0" sz="1600" u="none" cap="none" strike="noStrike">
              <a:solidFill>
                <a:schemeClr val="dk1"/>
              </a:solidFill>
              <a:latin typeface="Corbel"/>
              <a:ea typeface="Corbel"/>
              <a:cs typeface="Corbel"/>
              <a:sym typeface="Corbel"/>
            </a:endParaRPr>
          </a:p>
          <a:p>
            <a:pPr indent="-323850" lvl="0" marL="457200" marR="0" rtl="0" algn="l">
              <a:lnSpc>
                <a:spcPct val="115000"/>
              </a:lnSpc>
              <a:spcBef>
                <a:spcPts val="1200"/>
              </a:spcBef>
              <a:spcAft>
                <a:spcPts val="0"/>
              </a:spcAft>
              <a:buClr>
                <a:schemeClr val="dk1"/>
              </a:buClr>
              <a:buSzPts val="1500"/>
              <a:buFont typeface="Corbel"/>
              <a:buChar char="●"/>
            </a:pPr>
            <a:r>
              <a:rPr b="1" i="0" lang="es-ES" sz="1600" u="none" cap="none" strike="noStrike">
                <a:solidFill>
                  <a:schemeClr val="dk1"/>
                </a:solidFill>
                <a:latin typeface="Corbel"/>
                <a:ea typeface="Corbel"/>
                <a:cs typeface="Corbel"/>
                <a:sym typeface="Corbel"/>
              </a:rPr>
              <a:t>Create a Safe Environment</a:t>
            </a:r>
            <a:endParaRPr b="1"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0" i="0" lang="es-ES" sz="1600" u="none" cap="none" strike="noStrike">
                <a:solidFill>
                  <a:schemeClr val="dk1"/>
                </a:solidFill>
                <a:latin typeface="Corbel"/>
                <a:ea typeface="Corbel"/>
                <a:cs typeface="Corbel"/>
                <a:sym typeface="Corbel"/>
              </a:rPr>
              <a:t>Ensure both parties feel heard and respected</a:t>
            </a:r>
            <a:br>
              <a:rPr b="0" i="0" lang="es-ES" sz="1600" u="none" cap="none" strike="noStrike">
                <a:solidFill>
                  <a:schemeClr val="dk1"/>
                </a:solidFill>
                <a:latin typeface="Corbel"/>
                <a:ea typeface="Corbel"/>
                <a:cs typeface="Corbel"/>
                <a:sym typeface="Corbel"/>
              </a:rPr>
            </a:b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chemeClr val="dk1"/>
              </a:buClr>
              <a:buSzPts val="1100"/>
              <a:buFont typeface="Arial"/>
              <a:buNone/>
            </a:pPr>
            <a:r>
              <a:t/>
            </a:r>
            <a:endParaRPr b="0" i="0" sz="2000" u="none" cap="none" strike="noStrike">
              <a:solidFill>
                <a:srgbClr val="595959"/>
              </a:solidFill>
              <a:latin typeface="Corbel"/>
              <a:ea typeface="Corbel"/>
              <a:cs typeface="Corbel"/>
              <a:sym typeface="Corbel"/>
            </a:endParaRPr>
          </a:p>
          <a:p>
            <a:pPr indent="0" lvl="0" marL="0" marR="0" rtl="0" algn="l">
              <a:lnSpc>
                <a:spcPct val="115000"/>
              </a:lnSpc>
              <a:spcBef>
                <a:spcPts val="1200"/>
              </a:spcBef>
              <a:spcAft>
                <a:spcPts val="0"/>
              </a:spcAft>
              <a:buClr>
                <a:srgbClr val="000000"/>
              </a:buClr>
              <a:buSzPts val="1500"/>
              <a:buFont typeface="Arial"/>
              <a:buNone/>
            </a:pPr>
            <a:r>
              <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sp>
        <p:nvSpPr>
          <p:cNvPr id="270" name="Google Shape;270;p14"/>
          <p:cNvSpPr txBox="1"/>
          <p:nvPr/>
        </p:nvSpPr>
        <p:spPr>
          <a:xfrm>
            <a:off x="5872650" y="1441475"/>
            <a:ext cx="6227400" cy="4532700"/>
          </a:xfrm>
          <a:prstGeom prst="rect">
            <a:avLst/>
          </a:prstGeom>
          <a:noFill/>
          <a:ln>
            <a:noFill/>
          </a:ln>
        </p:spPr>
        <p:txBody>
          <a:bodyPr anchorCtr="0" anchor="t" bIns="91425" lIns="91425" spcFirstLastPara="1" rIns="91425" wrap="square" tIns="91425">
            <a:noAutofit/>
          </a:bodyPr>
          <a:lstStyle/>
          <a:p>
            <a:pPr indent="-330200" lvl="0" marL="457200" marR="0" rtl="0" algn="l">
              <a:lnSpc>
                <a:spcPct val="115000"/>
              </a:lnSpc>
              <a:spcBef>
                <a:spcPts val="1200"/>
              </a:spcBef>
              <a:spcAft>
                <a:spcPts val="0"/>
              </a:spcAft>
              <a:buClr>
                <a:schemeClr val="dk1"/>
              </a:buClr>
              <a:buSzPts val="1600"/>
              <a:buFont typeface="Corbel"/>
              <a:buChar char="●"/>
            </a:pPr>
            <a:r>
              <a:rPr b="1" i="0" lang="es-ES" sz="1600" u="none" cap="none" strike="noStrike">
                <a:solidFill>
                  <a:schemeClr val="dk1"/>
                </a:solidFill>
                <a:latin typeface="Corbel"/>
                <a:ea typeface="Corbel"/>
                <a:cs typeface="Corbel"/>
                <a:sym typeface="Corbel"/>
              </a:rPr>
              <a:t>Clarify Issues and Interests</a:t>
            </a:r>
            <a:endParaRPr b="1"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0" i="0" lang="es-ES" sz="1600" u="none" cap="none" strike="noStrike">
                <a:solidFill>
                  <a:schemeClr val="dk1"/>
                </a:solidFill>
                <a:latin typeface="Corbel"/>
                <a:ea typeface="Corbel"/>
                <a:cs typeface="Corbel"/>
                <a:sym typeface="Corbel"/>
              </a:rPr>
              <a:t>Identify underlying needs, not just positions</a:t>
            </a:r>
            <a:endParaRPr b="0"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t/>
            </a:r>
            <a:endParaRPr b="0"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1200"/>
              </a:spcBef>
              <a:spcAft>
                <a:spcPts val="0"/>
              </a:spcAft>
              <a:buClr>
                <a:schemeClr val="dk1"/>
              </a:buClr>
              <a:buSzPts val="1600"/>
              <a:buFont typeface="Corbel"/>
              <a:buChar char="●"/>
            </a:pPr>
            <a:r>
              <a:rPr b="1" i="0" lang="es-ES" sz="1600" u="none" cap="none" strike="noStrike">
                <a:solidFill>
                  <a:schemeClr val="dk1"/>
                </a:solidFill>
                <a:latin typeface="Corbel"/>
                <a:ea typeface="Corbel"/>
                <a:cs typeface="Corbel"/>
                <a:sym typeface="Corbel"/>
              </a:rPr>
              <a:t>Guide Collaborative Problem-Solving</a:t>
            </a:r>
            <a:endParaRPr b="1"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0" i="0" lang="es-ES" sz="1600" u="none" cap="none" strike="noStrike">
                <a:solidFill>
                  <a:schemeClr val="dk1"/>
                </a:solidFill>
                <a:latin typeface="Corbel"/>
                <a:ea typeface="Corbel"/>
                <a:cs typeface="Corbel"/>
                <a:sym typeface="Corbel"/>
              </a:rPr>
              <a:t>Encourage brainstorming and consensus on solutions</a:t>
            </a:r>
            <a:br>
              <a:rPr b="0" i="0" lang="es-ES" sz="1600" u="none" cap="none" strike="noStrike">
                <a:solidFill>
                  <a:schemeClr val="dk1"/>
                </a:solidFill>
                <a:latin typeface="Corbel"/>
                <a:ea typeface="Corbel"/>
                <a:cs typeface="Corbel"/>
                <a:sym typeface="Corbel"/>
              </a:rPr>
            </a:br>
            <a:endParaRPr b="0"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1200"/>
              </a:spcBef>
              <a:spcAft>
                <a:spcPts val="0"/>
              </a:spcAft>
              <a:buClr>
                <a:schemeClr val="dk1"/>
              </a:buClr>
              <a:buSzPts val="1600"/>
              <a:buFont typeface="Corbel"/>
              <a:buChar char="●"/>
            </a:pPr>
            <a:r>
              <a:rPr b="1" i="0" lang="es-ES" sz="1600" u="none" cap="none" strike="noStrike">
                <a:solidFill>
                  <a:schemeClr val="dk1"/>
                </a:solidFill>
                <a:latin typeface="Corbel"/>
                <a:ea typeface="Corbel"/>
                <a:cs typeface="Corbel"/>
                <a:sym typeface="Corbel"/>
              </a:rPr>
              <a:t>Provide Emotional Support</a:t>
            </a:r>
            <a:endParaRPr b="1"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0" i="0" lang="es-ES" sz="1600" u="none" cap="none" strike="noStrike">
                <a:solidFill>
                  <a:schemeClr val="dk1"/>
                </a:solidFill>
                <a:latin typeface="Corbel"/>
                <a:ea typeface="Corbel"/>
                <a:cs typeface="Corbel"/>
                <a:sym typeface="Corbel"/>
              </a:rPr>
              <a:t>Listen empathetically, offer reassurance, and validate feelings</a:t>
            </a:r>
            <a:br>
              <a:rPr b="0" i="0" lang="es-ES" sz="1600" u="none" cap="none" strike="noStrike">
                <a:solidFill>
                  <a:schemeClr val="dk1"/>
                </a:solidFill>
                <a:latin typeface="Corbel"/>
                <a:ea typeface="Corbel"/>
                <a:cs typeface="Corbel"/>
                <a:sym typeface="Corbel"/>
              </a:rPr>
            </a:br>
            <a:endParaRPr b="0"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1200"/>
              </a:spcBef>
              <a:spcAft>
                <a:spcPts val="0"/>
              </a:spcAft>
              <a:buClr>
                <a:schemeClr val="dk1"/>
              </a:buClr>
              <a:buSzPts val="1600"/>
              <a:buFont typeface="Corbel"/>
              <a:buChar char="●"/>
            </a:pPr>
            <a:r>
              <a:rPr b="1" i="0" lang="es-ES" sz="1600" u="none" cap="none" strike="noStrike">
                <a:solidFill>
                  <a:schemeClr val="dk1"/>
                </a:solidFill>
                <a:latin typeface="Corbel"/>
                <a:ea typeface="Corbel"/>
                <a:cs typeface="Corbel"/>
                <a:sym typeface="Corbel"/>
              </a:rPr>
              <a:t>Follow-Up</a:t>
            </a:r>
            <a:endParaRPr b="1"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0" i="0" lang="es-ES" sz="1600" u="none" cap="none" strike="noStrike">
                <a:solidFill>
                  <a:schemeClr val="dk1"/>
                </a:solidFill>
                <a:latin typeface="Corbel"/>
                <a:ea typeface="Corbel"/>
                <a:cs typeface="Corbel"/>
                <a:sym typeface="Corbel"/>
              </a:rPr>
              <a:t>Check on agreements and maintain progress</a:t>
            </a:r>
            <a:endParaRPr b="0"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500"/>
              <a:buFont typeface="Arial"/>
              <a:buNone/>
            </a:pPr>
            <a:r>
              <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300"/>
              <a:buFont typeface="Arial"/>
              <a:buNone/>
            </a:pPr>
            <a:r>
              <a:t/>
            </a:r>
            <a:endParaRPr b="1" i="0" sz="1300" u="none" cap="none" strike="noStrike">
              <a:solidFill>
                <a:schemeClr val="dk1"/>
              </a:solidFill>
              <a:latin typeface="Arial"/>
              <a:ea typeface="Arial"/>
              <a:cs typeface="Arial"/>
              <a:sym typeface="Arial"/>
            </a:endParaRPr>
          </a:p>
        </p:txBody>
      </p:sp>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4" name="Shape 274"/>
        <p:cNvGrpSpPr/>
        <p:nvPr/>
      </p:nvGrpSpPr>
      <p:grpSpPr>
        <a:xfrm>
          <a:off x="0" y="0"/>
          <a:ext cx="0" cy="0"/>
          <a:chOff x="0" y="0"/>
          <a:chExt cx="0" cy="0"/>
        </a:xfrm>
      </p:grpSpPr>
      <p:sp>
        <p:nvSpPr>
          <p:cNvPr id="275" name="Google Shape;275;p15"/>
          <p:cNvSpPr txBox="1"/>
          <p:nvPr/>
        </p:nvSpPr>
        <p:spPr>
          <a:xfrm>
            <a:off x="3390099" y="361150"/>
            <a:ext cx="8802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76" name="Google Shape;276;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77" name="Google Shape;277;p15"/>
          <p:cNvSpPr txBox="1"/>
          <p:nvPr/>
        </p:nvSpPr>
        <p:spPr>
          <a:xfrm>
            <a:off x="307504" y="1257357"/>
            <a:ext cx="6172200" cy="62367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2100" u="none" cap="none" strike="noStrike">
                <a:solidFill>
                  <a:schemeClr val="dk1"/>
                </a:solidFill>
                <a:latin typeface="Corbel"/>
                <a:ea typeface="Corbel"/>
                <a:cs typeface="Corbel"/>
                <a:sym typeface="Corbel"/>
              </a:rPr>
              <a:t>Reflection After Conflict</a:t>
            </a:r>
            <a:endParaRPr b="1" i="0" sz="21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900" u="none" cap="none" strike="noStrike">
                <a:solidFill>
                  <a:schemeClr val="dk1"/>
                </a:solidFill>
                <a:latin typeface="Corbel"/>
                <a:ea typeface="Corbel"/>
                <a:cs typeface="Corbel"/>
                <a:sym typeface="Corbel"/>
              </a:rPr>
              <a:t>🔹 Purpose</a:t>
            </a:r>
            <a:endParaRPr b="1" i="0" sz="19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Understand </a:t>
            </a:r>
            <a:r>
              <a:rPr b="1" i="0" lang="es-ES" sz="1700" u="none" cap="none" strike="noStrike">
                <a:solidFill>
                  <a:schemeClr val="dk1"/>
                </a:solidFill>
                <a:latin typeface="Corbel"/>
                <a:ea typeface="Corbel"/>
                <a:cs typeface="Corbel"/>
                <a:sym typeface="Corbel"/>
              </a:rPr>
              <a:t>what happened</a:t>
            </a:r>
            <a:r>
              <a:rPr b="0" i="0" lang="es-ES" sz="1700" u="none" cap="none" strike="noStrike">
                <a:solidFill>
                  <a:schemeClr val="dk1"/>
                </a:solidFill>
                <a:latin typeface="Corbel"/>
                <a:ea typeface="Corbel"/>
                <a:cs typeface="Corbel"/>
                <a:sym typeface="Corbel"/>
              </a:rPr>
              <a:t> and </a:t>
            </a:r>
            <a:r>
              <a:rPr b="1" i="0" lang="es-ES" sz="1700" u="none" cap="none" strike="noStrike">
                <a:solidFill>
                  <a:schemeClr val="dk1"/>
                </a:solidFill>
                <a:latin typeface="Corbel"/>
                <a:ea typeface="Corbel"/>
                <a:cs typeface="Corbel"/>
                <a:sym typeface="Corbel"/>
              </a:rPr>
              <a:t>why</a:t>
            </a:r>
            <a:br>
              <a:rPr b="1" i="0" lang="es-ES" sz="1700" u="none" cap="none" strike="noStrike">
                <a:solidFill>
                  <a:schemeClr val="dk1"/>
                </a:solidFill>
                <a:latin typeface="Corbel"/>
                <a:ea typeface="Corbel"/>
                <a:cs typeface="Corbel"/>
                <a:sym typeface="Corbel"/>
              </a:rPr>
            </a:b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0"/>
              </a:spcBef>
              <a:spcAft>
                <a:spcPts val="0"/>
              </a:spcAft>
              <a:buClr>
                <a:schemeClr val="dk1"/>
              </a:buClr>
              <a:buSzPts val="1700"/>
              <a:buFont typeface="Arial"/>
              <a:buChar char="●"/>
            </a:pPr>
            <a:r>
              <a:rPr b="0" i="0" lang="es-ES" sz="1700" u="none" cap="none" strike="noStrike">
                <a:solidFill>
                  <a:schemeClr val="dk1"/>
                </a:solidFill>
                <a:latin typeface="Corbel"/>
                <a:ea typeface="Corbel"/>
                <a:cs typeface="Corbel"/>
                <a:sym typeface="Corbel"/>
              </a:rPr>
              <a:t>Learn from the experience to improve </a:t>
            </a:r>
            <a:r>
              <a:rPr b="1" i="0" lang="es-ES" sz="1700" u="none" cap="none" strike="noStrike">
                <a:solidFill>
                  <a:schemeClr val="dk1"/>
                </a:solidFill>
                <a:latin typeface="Corbel"/>
                <a:ea typeface="Corbel"/>
                <a:cs typeface="Corbel"/>
                <a:sym typeface="Corbel"/>
              </a:rPr>
              <a:t>future interactions</a:t>
            </a:r>
            <a:br>
              <a:rPr b="1" i="0" lang="es-ES" sz="1700" u="none" cap="none" strike="noStrike">
                <a:solidFill>
                  <a:schemeClr val="dk1"/>
                </a:solidFill>
                <a:latin typeface="Corbel"/>
                <a:ea typeface="Corbel"/>
                <a:cs typeface="Corbel"/>
                <a:sym typeface="Corbel"/>
              </a:rPr>
            </a:br>
            <a:endParaRPr b="1" i="0" sz="1700" u="none" cap="none" strike="noStrike">
              <a:solidFill>
                <a:schemeClr val="dk1"/>
              </a:solidFill>
              <a:latin typeface="Corbel"/>
              <a:ea typeface="Corbel"/>
              <a:cs typeface="Corbel"/>
              <a:sym typeface="Corbel"/>
            </a:endParaRPr>
          </a:p>
          <a:p>
            <a:pPr indent="-298450" lvl="0" marL="457200" marR="0" rtl="0" algn="l">
              <a:lnSpc>
                <a:spcPct val="115000"/>
              </a:lnSpc>
              <a:spcBef>
                <a:spcPts val="0"/>
              </a:spcBef>
              <a:spcAft>
                <a:spcPts val="0"/>
              </a:spcAft>
              <a:buClr>
                <a:schemeClr val="dk1"/>
              </a:buClr>
              <a:buSzPts val="1100"/>
              <a:buFont typeface="Arial"/>
              <a:buChar char="●"/>
            </a:pPr>
            <a:r>
              <a:rPr b="0" i="0" lang="es-ES" sz="1700" u="none" cap="none" strike="noStrike">
                <a:solidFill>
                  <a:schemeClr val="dk1"/>
                </a:solidFill>
                <a:latin typeface="Corbel"/>
                <a:ea typeface="Corbel"/>
                <a:cs typeface="Corbel"/>
                <a:sym typeface="Corbel"/>
              </a:rPr>
              <a:t>Strengthen relationships and </a:t>
            </a:r>
            <a:r>
              <a:rPr b="1" i="0" lang="es-ES" sz="1700" u="none" cap="none" strike="noStrike">
                <a:solidFill>
                  <a:schemeClr val="dk1"/>
                </a:solidFill>
                <a:latin typeface="Corbel"/>
                <a:ea typeface="Corbel"/>
                <a:cs typeface="Corbel"/>
                <a:sym typeface="Corbel"/>
              </a:rPr>
              <a:t>personal growth</a:t>
            </a:r>
            <a:br>
              <a:rPr b="1" i="0" lang="es-ES" sz="1300" u="none" cap="none" strike="noStrike">
                <a:solidFill>
                  <a:schemeClr val="dk1"/>
                </a:solidFill>
                <a:latin typeface="Corbel"/>
                <a:ea typeface="Corbel"/>
                <a:cs typeface="Corbel"/>
                <a:sym typeface="Corbel"/>
              </a:rPr>
            </a:br>
            <a:endParaRPr b="1" i="0" sz="13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900" u="none" cap="none" strike="noStrike">
                <a:solidFill>
                  <a:schemeClr val="dk1"/>
                </a:solidFill>
                <a:latin typeface="Corbel"/>
                <a:ea typeface="Corbel"/>
                <a:cs typeface="Corbel"/>
                <a:sym typeface="Corbel"/>
              </a:rPr>
              <a:t>🔹 Steps for Reflection</a:t>
            </a:r>
            <a:endParaRPr b="1" i="0" sz="1900" u="none" cap="none" strike="noStrike">
              <a:solidFill>
                <a:schemeClr val="dk1"/>
              </a:solidFill>
              <a:latin typeface="Corbel"/>
              <a:ea typeface="Corbel"/>
              <a:cs typeface="Corbel"/>
              <a:sym typeface="Corbel"/>
            </a:endParaRPr>
          </a:p>
          <a:p>
            <a:pPr indent="0" lvl="0" marL="0" marR="0" rtl="0" algn="l">
              <a:lnSpc>
                <a:spcPct val="115000"/>
              </a:lnSpc>
              <a:spcBef>
                <a:spcPts val="1200"/>
              </a:spcBef>
              <a:spcAft>
                <a:spcPts val="0"/>
              </a:spcAft>
              <a:buClr>
                <a:srgbClr val="000000"/>
              </a:buClr>
              <a:buSzPts val="1700"/>
              <a:buFont typeface="Arial"/>
              <a:buNone/>
            </a:pPr>
            <a:r>
              <a:rPr b="1" i="0" lang="es-ES" sz="1700" u="none" cap="none" strike="noStrike">
                <a:solidFill>
                  <a:schemeClr val="dk1"/>
                </a:solidFill>
                <a:latin typeface="Corbel"/>
                <a:ea typeface="Corbel"/>
                <a:cs typeface="Corbel"/>
                <a:sym typeface="Corbel"/>
              </a:rPr>
              <a:t>Review the Situation</a:t>
            </a:r>
            <a:endParaRPr b="1" i="0" sz="1700" u="none" cap="none" strike="noStrike">
              <a:solidFill>
                <a:schemeClr val="dk1"/>
              </a:solidFill>
              <a:latin typeface="Corbel"/>
              <a:ea typeface="Corbel"/>
              <a:cs typeface="Corbel"/>
              <a:sym typeface="Corbel"/>
            </a:endParaRPr>
          </a:p>
          <a:p>
            <a:pPr indent="-336550" lvl="1" marL="9144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Analyze the causes, actions, and outcomes objectively</a:t>
            </a:r>
            <a:br>
              <a:rPr b="0" i="0" lang="es-ES" sz="1700" u="none" cap="none" strike="noStrike">
                <a:solidFill>
                  <a:schemeClr val="dk1"/>
                </a:solidFill>
                <a:latin typeface="Corbel"/>
                <a:ea typeface="Corbel"/>
                <a:cs typeface="Corbel"/>
                <a:sym typeface="Corbel"/>
              </a:rPr>
            </a:b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200"/>
              </a:spcBef>
              <a:spcAft>
                <a:spcPts val="0"/>
              </a:spcAft>
              <a:buClr>
                <a:srgbClr val="000000"/>
              </a:buClr>
              <a:buSzPts val="1700"/>
              <a:buFont typeface="Arial"/>
              <a:buNone/>
            </a:pPr>
            <a:r>
              <a:rPr b="1" i="0" lang="es-ES" sz="1700" u="none" cap="none" strike="noStrike">
                <a:solidFill>
                  <a:schemeClr val="dk1"/>
                </a:solidFill>
                <a:latin typeface="Corbel"/>
                <a:ea typeface="Corbel"/>
                <a:cs typeface="Corbel"/>
                <a:sym typeface="Corbel"/>
              </a:rPr>
              <a:t>Evaluate Your Role</a:t>
            </a:r>
            <a:endParaRPr b="1" i="0" sz="1700" u="none" cap="none" strike="noStrike">
              <a:solidFill>
                <a:schemeClr val="dk1"/>
              </a:solidFill>
              <a:latin typeface="Corbel"/>
              <a:ea typeface="Corbel"/>
              <a:cs typeface="Corbel"/>
              <a:sym typeface="Corbel"/>
            </a:endParaRPr>
          </a:p>
          <a:p>
            <a:pPr indent="-311150" lvl="1" marL="914400" marR="0" rtl="0" algn="l">
              <a:lnSpc>
                <a:spcPct val="115000"/>
              </a:lnSpc>
              <a:spcBef>
                <a:spcPts val="1200"/>
              </a:spcBef>
              <a:spcAft>
                <a:spcPts val="0"/>
              </a:spcAft>
              <a:buClr>
                <a:schemeClr val="dk1"/>
              </a:buClr>
              <a:buSzPts val="1300"/>
              <a:buFont typeface="Corbel"/>
              <a:buChar char="○"/>
            </a:pPr>
            <a:r>
              <a:rPr b="0" i="0" lang="es-ES" sz="1700" u="none" cap="none" strike="noStrike">
                <a:solidFill>
                  <a:schemeClr val="dk1"/>
                </a:solidFill>
                <a:latin typeface="Corbel"/>
                <a:ea typeface="Corbel"/>
                <a:cs typeface="Corbel"/>
                <a:sym typeface="Corbel"/>
              </a:rPr>
              <a:t>Consider how your behavior, communication, and emotions contributed</a:t>
            </a:r>
            <a:endParaRPr b="0" i="0" sz="13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278" name="Google Shape;278;p15"/>
          <p:cNvPicPr preferRelativeResize="0"/>
          <p:nvPr/>
        </p:nvPicPr>
        <p:blipFill rotWithShape="1">
          <a:blip r:embed="rId4">
            <a:alphaModFix/>
          </a:blip>
          <a:srcRect b="0" l="0" r="0" t="0"/>
          <a:stretch/>
        </p:blipFill>
        <p:spPr>
          <a:xfrm>
            <a:off x="5994213" y="4930500"/>
            <a:ext cx="2818875" cy="1927499"/>
          </a:xfrm>
          <a:prstGeom prst="rect">
            <a:avLst/>
          </a:prstGeom>
          <a:noFill/>
          <a:ln>
            <a:noFill/>
          </a:ln>
        </p:spPr>
      </p:pic>
      <p:sp>
        <p:nvSpPr>
          <p:cNvPr id="279" name="Google Shape;279;p15"/>
          <p:cNvSpPr txBox="1"/>
          <p:nvPr/>
        </p:nvSpPr>
        <p:spPr>
          <a:xfrm>
            <a:off x="6479700" y="1257350"/>
            <a:ext cx="5182800" cy="4641000"/>
          </a:xfrm>
          <a:prstGeom prst="rect">
            <a:avLst/>
          </a:prstGeom>
          <a:noFill/>
          <a:ln>
            <a:noFill/>
          </a:ln>
        </p:spPr>
        <p:txBody>
          <a:bodyPr anchorCtr="0" anchor="t" bIns="91425" lIns="91425" spcFirstLastPara="1" rIns="91425" wrap="square" tIns="91425">
            <a:noAutofit/>
          </a:bodyPr>
          <a:lstStyle/>
          <a:p>
            <a:pPr indent="0" lvl="0" marL="457200" marR="0" rtl="0" algn="l">
              <a:lnSpc>
                <a:spcPct val="115000"/>
              </a:lnSpc>
              <a:spcBef>
                <a:spcPts val="1200"/>
              </a:spcBef>
              <a:spcAft>
                <a:spcPts val="0"/>
              </a:spcAft>
              <a:buClr>
                <a:srgbClr val="000000"/>
              </a:buClr>
              <a:buSzPts val="1600"/>
              <a:buFont typeface="Arial"/>
              <a:buNone/>
            </a:pPr>
            <a:r>
              <a:rPr b="1" i="0" lang="es-ES" sz="1600" u="none" cap="none" strike="noStrike">
                <a:solidFill>
                  <a:schemeClr val="dk1"/>
                </a:solidFill>
                <a:latin typeface="Corbel"/>
                <a:ea typeface="Corbel"/>
                <a:cs typeface="Corbel"/>
                <a:sym typeface="Corbel"/>
              </a:rPr>
              <a:t>Consider Others’ Perspectives</a:t>
            </a:r>
            <a:endParaRPr b="1" i="0" sz="1600" u="none" cap="none" strike="noStrike">
              <a:solidFill>
                <a:schemeClr val="dk1"/>
              </a:solidFill>
              <a:latin typeface="Corbel"/>
              <a:ea typeface="Corbel"/>
              <a:cs typeface="Corbel"/>
              <a:sym typeface="Corbel"/>
            </a:endParaRPr>
          </a:p>
          <a:p>
            <a:pPr indent="-330200" lvl="1" marL="914400" marR="0" rtl="0" algn="l">
              <a:lnSpc>
                <a:spcPct val="115000"/>
              </a:lnSpc>
              <a:spcBef>
                <a:spcPts val="1200"/>
              </a:spcBef>
              <a:spcAft>
                <a:spcPts val="0"/>
              </a:spcAft>
              <a:buClr>
                <a:schemeClr val="dk1"/>
              </a:buClr>
              <a:buSzPts val="1600"/>
              <a:buFont typeface="Corbel"/>
              <a:buChar char="○"/>
            </a:pPr>
            <a:r>
              <a:rPr b="0" i="0" lang="es-ES" sz="1600" u="none" cap="none" strike="noStrike">
                <a:solidFill>
                  <a:schemeClr val="dk1"/>
                </a:solidFill>
                <a:latin typeface="Corbel"/>
                <a:ea typeface="Corbel"/>
                <a:cs typeface="Corbel"/>
                <a:sym typeface="Corbel"/>
              </a:rPr>
              <a:t>Understand the other party’s feelings and motivations</a:t>
            </a:r>
            <a:br>
              <a:rPr b="0" i="0" lang="es-ES" sz="1600" u="none" cap="none" strike="noStrike">
                <a:solidFill>
                  <a:schemeClr val="dk1"/>
                </a:solidFill>
                <a:latin typeface="Corbel"/>
                <a:ea typeface="Corbel"/>
                <a:cs typeface="Corbel"/>
                <a:sym typeface="Corbel"/>
              </a:rPr>
            </a:br>
            <a:endParaRPr b="0"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1" i="0" lang="es-ES" sz="1600" u="none" cap="none" strike="noStrike">
                <a:solidFill>
                  <a:schemeClr val="dk1"/>
                </a:solidFill>
                <a:latin typeface="Corbel"/>
                <a:ea typeface="Corbel"/>
                <a:cs typeface="Corbel"/>
                <a:sym typeface="Corbel"/>
              </a:rPr>
              <a:t>Identify Lessons Learned</a:t>
            </a:r>
            <a:endParaRPr b="1" i="0" sz="1600" u="none" cap="none" strike="noStrike">
              <a:solidFill>
                <a:schemeClr val="dk1"/>
              </a:solidFill>
              <a:latin typeface="Corbel"/>
              <a:ea typeface="Corbel"/>
              <a:cs typeface="Corbel"/>
              <a:sym typeface="Corbel"/>
            </a:endParaRPr>
          </a:p>
          <a:p>
            <a:pPr indent="-330200" lvl="1" marL="914400" marR="0" rtl="0" algn="l">
              <a:lnSpc>
                <a:spcPct val="115000"/>
              </a:lnSpc>
              <a:spcBef>
                <a:spcPts val="1200"/>
              </a:spcBef>
              <a:spcAft>
                <a:spcPts val="0"/>
              </a:spcAft>
              <a:buClr>
                <a:schemeClr val="dk1"/>
              </a:buClr>
              <a:buSzPts val="1600"/>
              <a:buFont typeface="Corbel"/>
              <a:buChar char="○"/>
            </a:pPr>
            <a:r>
              <a:rPr b="0" i="0" lang="es-ES" sz="1600" u="none" cap="none" strike="noStrike">
                <a:solidFill>
                  <a:schemeClr val="dk1"/>
                </a:solidFill>
                <a:latin typeface="Corbel"/>
                <a:ea typeface="Corbel"/>
                <a:cs typeface="Corbel"/>
                <a:sym typeface="Corbel"/>
              </a:rPr>
              <a:t>What worked well? What could be improved?</a:t>
            </a:r>
            <a:endParaRPr b="0" i="0" sz="1600" u="none" cap="none" strike="noStrike">
              <a:solidFill>
                <a:schemeClr val="dk1"/>
              </a:solidFill>
              <a:latin typeface="Corbel"/>
              <a:ea typeface="Corbel"/>
              <a:cs typeface="Corbel"/>
              <a:sym typeface="Corbel"/>
            </a:endParaRPr>
          </a:p>
          <a:p>
            <a:pPr indent="0" lvl="0" marL="914400" marR="0" rtl="0" algn="l">
              <a:lnSpc>
                <a:spcPct val="115000"/>
              </a:lnSpc>
              <a:spcBef>
                <a:spcPts val="1200"/>
              </a:spcBef>
              <a:spcAft>
                <a:spcPts val="0"/>
              </a:spcAft>
              <a:buClr>
                <a:srgbClr val="000000"/>
              </a:buClr>
              <a:buSzPts val="1600"/>
              <a:buFont typeface="Arial"/>
              <a:buNone/>
            </a:pPr>
            <a:r>
              <a:t/>
            </a:r>
            <a:endParaRPr b="0" i="0" sz="1600" u="none" cap="none" strike="noStrike">
              <a:solidFill>
                <a:schemeClr val="dk1"/>
              </a:solidFill>
              <a:latin typeface="Corbel"/>
              <a:ea typeface="Corbel"/>
              <a:cs typeface="Corbel"/>
              <a:sym typeface="Corbel"/>
            </a:endParaRPr>
          </a:p>
          <a:p>
            <a:pPr indent="0" lvl="0" marL="457200" marR="0" rtl="0" algn="l">
              <a:lnSpc>
                <a:spcPct val="115000"/>
              </a:lnSpc>
              <a:spcBef>
                <a:spcPts val="1200"/>
              </a:spcBef>
              <a:spcAft>
                <a:spcPts val="0"/>
              </a:spcAft>
              <a:buClr>
                <a:srgbClr val="000000"/>
              </a:buClr>
              <a:buSzPts val="1600"/>
              <a:buFont typeface="Arial"/>
              <a:buNone/>
            </a:pPr>
            <a:r>
              <a:rPr b="1" i="0" lang="es-ES" sz="1600" u="none" cap="none" strike="noStrike">
                <a:solidFill>
                  <a:schemeClr val="dk1"/>
                </a:solidFill>
                <a:latin typeface="Corbel"/>
                <a:ea typeface="Corbel"/>
                <a:cs typeface="Corbel"/>
                <a:sym typeface="Corbel"/>
              </a:rPr>
              <a:t>Plan for the Future</a:t>
            </a:r>
            <a:endParaRPr b="1" i="0" sz="1600" u="none" cap="none" strike="noStrike">
              <a:solidFill>
                <a:schemeClr val="dk1"/>
              </a:solidFill>
              <a:latin typeface="Corbel"/>
              <a:ea typeface="Corbel"/>
              <a:cs typeface="Corbel"/>
              <a:sym typeface="Corbel"/>
            </a:endParaRPr>
          </a:p>
          <a:p>
            <a:pPr indent="-330200" lvl="1" marL="914400" marR="0" rtl="0" algn="l">
              <a:lnSpc>
                <a:spcPct val="115000"/>
              </a:lnSpc>
              <a:spcBef>
                <a:spcPts val="1200"/>
              </a:spcBef>
              <a:spcAft>
                <a:spcPts val="0"/>
              </a:spcAft>
              <a:buClr>
                <a:schemeClr val="dk1"/>
              </a:buClr>
              <a:buSzPts val="1600"/>
              <a:buFont typeface="Corbel"/>
              <a:buChar char="○"/>
            </a:pPr>
            <a:r>
              <a:rPr b="0" i="0" lang="es-ES" sz="1600" u="none" cap="none" strike="noStrike">
                <a:solidFill>
                  <a:schemeClr val="dk1"/>
                </a:solidFill>
                <a:latin typeface="Corbel"/>
                <a:ea typeface="Corbel"/>
                <a:cs typeface="Corbel"/>
                <a:sym typeface="Corbel"/>
              </a:rPr>
              <a:t>Develop strategies to handle similar conflicts more effectively</a:t>
            </a:r>
            <a:endParaRPr b="0" i="0" sz="25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6"/>
          <p:cNvSpPr txBox="1"/>
          <p:nvPr/>
        </p:nvSpPr>
        <p:spPr>
          <a:xfrm>
            <a:off x="3390099" y="361150"/>
            <a:ext cx="8802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85" name="Google Shape;285;p1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86" name="Google Shape;286;p16"/>
          <p:cNvSpPr txBox="1"/>
          <p:nvPr/>
        </p:nvSpPr>
        <p:spPr>
          <a:xfrm>
            <a:off x="1441532" y="2209073"/>
            <a:ext cx="8574300" cy="38172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2200"/>
              <a:buFont typeface="Arial"/>
              <a:buNone/>
            </a:pPr>
            <a:r>
              <a:rPr b="1" i="0" lang="es-ES" sz="2200" u="none" cap="none" strike="noStrike">
                <a:solidFill>
                  <a:srgbClr val="000000"/>
                </a:solidFill>
                <a:latin typeface="Corbel"/>
                <a:ea typeface="Corbel"/>
                <a:cs typeface="Corbel"/>
                <a:sym typeface="Corbel"/>
              </a:rPr>
              <a:t>WRAP-UP</a:t>
            </a:r>
            <a:endParaRPr b="0" i="0" sz="22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chemeClr val="dk1"/>
              </a:buClr>
              <a:buSzPts val="1800"/>
              <a:buFont typeface="Corbel"/>
              <a:buNone/>
            </a:pPr>
            <a:r>
              <a:t/>
            </a:r>
            <a:endParaRPr b="0" i="0" sz="22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rgbClr val="000000"/>
              </a:buClr>
              <a:buSzPts val="1800"/>
              <a:buFont typeface="Corbel"/>
              <a:buNone/>
            </a:pPr>
            <a:r>
              <a:rPr b="0" i="0" lang="es-ES" sz="2200" u="none" cap="none" strike="noStrike">
                <a:solidFill>
                  <a:srgbClr val="000000"/>
                </a:solidFill>
                <a:latin typeface="Corbel"/>
                <a:ea typeface="Corbel"/>
                <a:cs typeface="Corbel"/>
                <a:sym typeface="Corbel"/>
              </a:rPr>
              <a:t>Conflict isn’t a failure — it’s part of life.</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When handled well, it leads to growth, clarity, and stronger human bonds.</a:t>
            </a:r>
            <a:endParaRPr b="0" i="0" sz="22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rgbClr val="000000"/>
              </a:buClr>
              <a:buSzPts val="1800"/>
              <a:buFont typeface="Corbel"/>
              <a:buNone/>
            </a:pPr>
            <a:r>
              <a:t/>
            </a:r>
            <a:endParaRPr b="0" i="0" sz="22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rgbClr val="000000"/>
              </a:buClr>
              <a:buSzPts val="1800"/>
              <a:buFont typeface="Corbel"/>
              <a:buNone/>
            </a:pPr>
            <a:r>
              <a:rPr b="1" i="0" lang="es-ES" sz="2200" u="none" cap="none" strike="noStrike">
                <a:solidFill>
                  <a:schemeClr val="dk1"/>
                </a:solidFill>
                <a:latin typeface="Corbel"/>
                <a:ea typeface="Corbel"/>
                <a:cs typeface="Corbel"/>
                <a:sym typeface="Corbel"/>
              </a:rPr>
              <a:t>“An eye for an eye will leave the whole world blind; seek understanding instead.”</a:t>
            </a:r>
            <a:r>
              <a:rPr b="0" i="0" lang="es-ES" sz="2200" u="none" cap="none" strike="noStrike">
                <a:solidFill>
                  <a:schemeClr val="dk1"/>
                </a:solidFill>
                <a:latin typeface="Corbel"/>
                <a:ea typeface="Corbel"/>
                <a:cs typeface="Corbel"/>
                <a:sym typeface="Corbel"/>
              </a:rPr>
              <a:t> – Adapted from Mahatma Gandhi</a:t>
            </a:r>
            <a:endParaRPr b="0" i="0" sz="22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chemeClr val="dk1"/>
              </a:buClr>
              <a:buSzPts val="1800"/>
              <a:buFont typeface="Corbel"/>
              <a:buNone/>
            </a:pPr>
            <a:r>
              <a:t/>
            </a:r>
            <a:endParaRPr b="0" i="0" sz="2200" u="none" cap="none" strike="noStrike">
              <a:solidFill>
                <a:srgbClr val="000000"/>
              </a:solidFill>
              <a:latin typeface="Corbel"/>
              <a:ea typeface="Corbel"/>
              <a:cs typeface="Corbel"/>
              <a:sym typeface="Corbel"/>
            </a:endParaRPr>
          </a:p>
          <a:p>
            <a:pPr indent="0" lvl="0" marL="0" marR="0" rtl="0" algn="ctr">
              <a:lnSpc>
                <a:spcPct val="100000"/>
              </a:lnSpc>
              <a:spcBef>
                <a:spcPts val="0"/>
              </a:spcBef>
              <a:spcAft>
                <a:spcPts val="0"/>
              </a:spcAft>
              <a:buClr>
                <a:srgbClr val="000000"/>
              </a:buClr>
              <a:buSzPts val="2200"/>
              <a:buFont typeface="Arial"/>
              <a:buNone/>
            </a:pPr>
            <a:r>
              <a:rPr b="1" i="0" lang="es-ES" sz="2200" u="none" cap="none" strike="noStrike">
                <a:solidFill>
                  <a:schemeClr val="dk1"/>
                </a:solidFill>
                <a:latin typeface="Corbel"/>
                <a:ea typeface="Corbel"/>
                <a:cs typeface="Corbel"/>
                <a:sym typeface="Corbel"/>
              </a:rPr>
              <a:t>“Peace is not the absence of conflict, but the ability to handle conflict by peaceful means.”</a:t>
            </a:r>
            <a:r>
              <a:rPr b="0" i="0" lang="es-ES" sz="2200" u="none" cap="none" strike="noStrike">
                <a:solidFill>
                  <a:schemeClr val="dk1"/>
                </a:solidFill>
                <a:latin typeface="Corbel"/>
                <a:ea typeface="Corbel"/>
                <a:cs typeface="Corbel"/>
                <a:sym typeface="Corbel"/>
              </a:rPr>
              <a:t> — Ronald Reagan</a:t>
            </a:r>
            <a:endParaRPr b="0" i="0" sz="2200" u="none" cap="none" strike="noStrike">
              <a:solidFill>
                <a:srgbClr val="000000"/>
              </a:solidFill>
              <a:latin typeface="Corbel"/>
              <a:ea typeface="Corbel"/>
              <a:cs typeface="Corbel"/>
              <a:sym typeface="Corbel"/>
            </a:endParaRPr>
          </a:p>
        </p:txBody>
      </p:sp>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0" name="Shape 290"/>
        <p:cNvGrpSpPr/>
        <p:nvPr/>
      </p:nvGrpSpPr>
      <p:grpSpPr>
        <a:xfrm>
          <a:off x="0" y="0"/>
          <a:ext cx="0" cy="0"/>
          <a:chOff x="0" y="0"/>
          <a:chExt cx="0" cy="0"/>
        </a:xfrm>
      </p:grpSpPr>
      <p:sp>
        <p:nvSpPr>
          <p:cNvPr id="291" name="Google Shape;291;p17"/>
          <p:cNvSpPr txBox="1"/>
          <p:nvPr>
            <p:ph idx="1" type="body"/>
          </p:nvPr>
        </p:nvSpPr>
        <p:spPr>
          <a:xfrm>
            <a:off x="1535675" y="1749425"/>
            <a:ext cx="10111800" cy="16749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3000">
                <a:solidFill>
                  <a:srgbClr val="000000"/>
                </a:solidFill>
              </a:rPr>
              <a:t>References</a:t>
            </a:r>
            <a:endParaRPr sz="3000"/>
          </a:p>
        </p:txBody>
      </p:sp>
      <p:pic>
        <p:nvPicPr>
          <p:cNvPr id="292" name="Google Shape;292;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293" name="Google Shape;293;p17"/>
          <p:cNvSpPr txBox="1"/>
          <p:nvPr/>
        </p:nvSpPr>
        <p:spPr>
          <a:xfrm>
            <a:off x="3360738" y="175419"/>
            <a:ext cx="7670800" cy="1674813"/>
          </a:xfrm>
          <a:prstGeom prst="rect">
            <a:avLst/>
          </a:prstGeom>
          <a:noFill/>
          <a:ln>
            <a:noFill/>
          </a:ln>
        </p:spPr>
        <p:txBody>
          <a:bodyPr anchorCtr="0" anchor="t" bIns="45700" lIns="91425" spcFirstLastPara="1" rIns="91425" wrap="square" tIns="45700">
            <a:normAutofit fontScale="97500"/>
          </a:bodyPr>
          <a:lstStyle/>
          <a:p>
            <a:pPr indent="0" lvl="0" marL="0" marR="0" rtl="0" algn="r">
              <a:lnSpc>
                <a:spcPct val="100000"/>
              </a:lnSpc>
              <a:spcBef>
                <a:spcPts val="0"/>
              </a:spcBef>
              <a:spcAft>
                <a:spcPts val="0"/>
              </a:spcAft>
              <a:buClr>
                <a:srgbClr val="FFFFFF"/>
              </a:buClr>
              <a:buSzPct val="100000"/>
              <a:buFont typeface="Corbel"/>
              <a:buNone/>
            </a:pPr>
            <a:r>
              <a:rPr b="0" i="0" lang="es-ES" sz="4267" u="none" cap="none" strike="noStrike">
                <a:solidFill>
                  <a:srgbClr val="FFFFFF"/>
                </a:solidFill>
                <a:latin typeface="Corbel"/>
                <a:ea typeface="Corbel"/>
                <a:cs typeface="Corbel"/>
                <a:sym typeface="Corbel"/>
              </a:rPr>
              <a:t>SKILL – CONFLICT RESOLUTION</a:t>
            </a:r>
            <a:br>
              <a:rPr b="0" i="0" lang="es-ES" sz="4267" u="none" cap="none" strike="noStrike">
                <a:solidFill>
                  <a:srgbClr val="FFFFFF"/>
                </a:solidFill>
                <a:latin typeface="Corbel"/>
                <a:ea typeface="Corbel"/>
                <a:cs typeface="Corbel"/>
                <a:sym typeface="Corbel"/>
              </a:rPr>
            </a:br>
            <a:endParaRPr b="0" i="0" sz="4267" u="none" cap="none" strike="noStrike">
              <a:solidFill>
                <a:srgbClr val="FFFFFF"/>
              </a:solidFill>
              <a:latin typeface="Corbel"/>
              <a:ea typeface="Corbel"/>
              <a:cs typeface="Corbel"/>
              <a:sym typeface="Corbel"/>
            </a:endParaRPr>
          </a:p>
        </p:txBody>
      </p:sp>
      <p:pic>
        <p:nvPicPr>
          <p:cNvPr descr="Logotipo&#10;&#10;El contenido generado por IA puede ser incorrecto." id="294" name="Google Shape;294;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295" name="Google Shape;295;p17"/>
          <p:cNvSpPr txBox="1"/>
          <p:nvPr/>
        </p:nvSpPr>
        <p:spPr>
          <a:xfrm>
            <a:off x="1460500" y="3561874"/>
            <a:ext cx="7635300" cy="21240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Rosenberg, M. (2003). </a:t>
            </a:r>
            <a:r>
              <a:rPr b="0" i="1" lang="es-ES" sz="2200" u="none" cap="none" strike="noStrike">
                <a:solidFill>
                  <a:schemeClr val="dk1"/>
                </a:solidFill>
                <a:latin typeface="Corbel"/>
                <a:ea typeface="Corbel"/>
                <a:cs typeface="Corbel"/>
                <a:sym typeface="Corbel"/>
              </a:rPr>
              <a:t>Nonviolent Communication.</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Stone, D., Patton, B., &amp; Heen, S. (2010). </a:t>
            </a:r>
            <a:r>
              <a:rPr b="0" i="1" lang="es-ES" sz="2200" u="none" cap="none" strike="noStrike">
                <a:solidFill>
                  <a:schemeClr val="dk1"/>
                </a:solidFill>
                <a:latin typeface="Corbel"/>
                <a:ea typeface="Corbel"/>
                <a:cs typeface="Corbel"/>
                <a:sym typeface="Corbel"/>
              </a:rPr>
              <a:t>Difficult Conversations.</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Goleman, D. (1995). </a:t>
            </a:r>
            <a:r>
              <a:rPr b="0" i="1" lang="es-ES" sz="2200" u="none" cap="none" strike="noStrike">
                <a:solidFill>
                  <a:schemeClr val="dk1"/>
                </a:solidFill>
                <a:latin typeface="Corbel"/>
                <a:ea typeface="Corbel"/>
                <a:cs typeface="Corbel"/>
                <a:sym typeface="Corbel"/>
              </a:rPr>
              <a:t>Emotional Intelligence.</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sng" cap="none" strike="noStrike">
                <a:solidFill>
                  <a:schemeClr val="dk1"/>
                </a:solidFill>
                <a:latin typeface="Corbel"/>
                <a:ea typeface="Corbel"/>
                <a:cs typeface="Corbel"/>
                <a:sym typeface="Corbel"/>
                <a:hlinkClick r:id="rId5">
                  <a:extLst>
                    <a:ext uri="{A12FA001-AC4F-418D-AE19-62706E023703}">
                      <ahyp:hlinkClr val="tx"/>
                    </a:ext>
                  </a:extLst>
                </a:hlinkClick>
              </a:rPr>
              <a:t>CRKit – Conflict Resolution Toolkit</a:t>
            </a:r>
            <a:endParaRPr b="0" i="0" sz="2200" u="none" cap="none" strike="noStrike">
              <a:solidFill>
                <a:schemeClr val="dk1"/>
              </a:solidFill>
              <a:latin typeface="Corbel"/>
              <a:ea typeface="Corbel"/>
              <a:cs typeface="Corbel"/>
              <a:sym typeface="Corbel"/>
            </a:endParaRPr>
          </a:p>
          <a:p>
            <a:pPr indent="-285750" lvl="0" marL="285750" marR="0" rtl="0" algn="l">
              <a:lnSpc>
                <a:spcPct val="100000"/>
              </a:lnSpc>
              <a:spcBef>
                <a:spcPts val="0"/>
              </a:spcBef>
              <a:spcAft>
                <a:spcPts val="0"/>
              </a:spcAft>
              <a:buClr>
                <a:schemeClr val="dk1"/>
              </a:buClr>
              <a:buSzPts val="2200"/>
              <a:buFont typeface="Arial"/>
              <a:buChar char="•"/>
            </a:pPr>
            <a:r>
              <a:rPr b="0" i="0" lang="es-ES" sz="2200" u="none" cap="none" strike="noStrike">
                <a:solidFill>
                  <a:schemeClr val="dk1"/>
                </a:solidFill>
                <a:latin typeface="Corbel"/>
                <a:ea typeface="Corbel"/>
                <a:cs typeface="Corbel"/>
                <a:sym typeface="Corbel"/>
              </a:rPr>
              <a:t>Greater Good – Conflict Tools </a:t>
            </a:r>
            <a:endParaRPr b="0" i="0" sz="1800" u="none" cap="none" strike="noStrike">
              <a:solidFill>
                <a:srgbClr val="000000"/>
              </a:solidFill>
              <a:latin typeface="Arial"/>
              <a:ea typeface="Arial"/>
              <a:cs typeface="Arial"/>
              <a:sym typeface="Arial"/>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0" name="Shape 300"/>
        <p:cNvGrpSpPr/>
        <p:nvPr/>
      </p:nvGrpSpPr>
      <p:grpSpPr>
        <a:xfrm>
          <a:off x="0" y="0"/>
          <a:ext cx="0" cy="0"/>
          <a:chOff x="0" y="0"/>
          <a:chExt cx="0" cy="0"/>
        </a:xfrm>
      </p:grpSpPr>
      <p:sp>
        <p:nvSpPr>
          <p:cNvPr id="301" name="Google Shape;301;g3a19616dedf_0_251"/>
          <p:cNvSpPr txBox="1"/>
          <p:nvPr/>
        </p:nvSpPr>
        <p:spPr>
          <a:xfrm>
            <a:off x="1954213" y="3227294"/>
            <a:ext cx="8764500" cy="1379700"/>
          </a:xfrm>
          <a:prstGeom prst="rect">
            <a:avLst/>
          </a:prstGeom>
          <a:noFill/>
          <a:ln>
            <a:noFill/>
          </a:ln>
        </p:spPr>
        <p:txBody>
          <a:bodyPr anchorCtr="0" anchor="t" bIns="45700" lIns="91425" spcFirstLastPara="1" rIns="91425" wrap="square" tIns="45700">
            <a:normAutofit fontScale="550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www.____________________</a:t>
            </a:r>
            <a:endParaRPr b="0" i="0" sz="4667"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www.facebook.com/___________________</a:t>
            </a:r>
            <a:r>
              <a:rPr b="1" i="0" lang="es-ES" sz="4700" u="none" cap="none" strike="noStrike">
                <a:solidFill>
                  <a:schemeClr val="lt1"/>
                </a:solidFill>
                <a:latin typeface="Corbel"/>
                <a:ea typeface="Corbel"/>
                <a:cs typeface="Corbel"/>
                <a:sym typeface="Corbel"/>
              </a:rPr>
              <a:t>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20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p:txBody>
      </p:sp>
      <p:sp>
        <p:nvSpPr>
          <p:cNvPr id="302" name="Google Shape;302;g3a19616dedf_0_251"/>
          <p:cNvSpPr txBox="1"/>
          <p:nvPr/>
        </p:nvSpPr>
        <p:spPr>
          <a:xfrm>
            <a:off x="174625" y="5124450"/>
            <a:ext cx="7153200" cy="7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b="0" i="0" sz="1400" u="none" cap="none" strike="noStrike">
              <a:solidFill>
                <a:srgbClr val="000000"/>
              </a:solidFill>
              <a:latin typeface="Arial"/>
              <a:ea typeface="Arial"/>
              <a:cs typeface="Arial"/>
              <a:sym typeface="Arial"/>
            </a:endParaRPr>
          </a:p>
        </p:txBody>
      </p:sp>
      <p:pic>
        <p:nvPicPr>
          <p:cNvPr descr="Logotipo&#10;&#10;El contenido generado por IA puede ser incorrecto." id="303" name="Google Shape;303;g3a19616dedf_0_251"/>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4" name="Shape 174"/>
        <p:cNvGrpSpPr/>
        <p:nvPr/>
      </p:nvGrpSpPr>
      <p:grpSpPr>
        <a:xfrm>
          <a:off x="0" y="0"/>
          <a:ext cx="0" cy="0"/>
          <a:chOff x="0" y="0"/>
          <a:chExt cx="0" cy="0"/>
        </a:xfrm>
      </p:grpSpPr>
      <p:sp>
        <p:nvSpPr>
          <p:cNvPr id="175" name="Google Shape;175;p2"/>
          <p:cNvSpPr txBox="1"/>
          <p:nvPr/>
        </p:nvSpPr>
        <p:spPr>
          <a:xfrm>
            <a:off x="3161798" y="336875"/>
            <a:ext cx="90303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76" name="Google Shape;176;p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77" name="Google Shape;177;p2"/>
          <p:cNvSpPr txBox="1"/>
          <p:nvPr/>
        </p:nvSpPr>
        <p:spPr>
          <a:xfrm>
            <a:off x="645101" y="2347575"/>
            <a:ext cx="8468700" cy="1785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2200"/>
              <a:buFont typeface="Arial"/>
              <a:buNone/>
            </a:pPr>
            <a:r>
              <a:rPr b="1" i="0" lang="es-ES" sz="2200" u="none" cap="none" strike="noStrike">
                <a:solidFill>
                  <a:srgbClr val="000000"/>
                </a:solidFill>
                <a:latin typeface="Corbel"/>
                <a:ea typeface="Corbel"/>
                <a:cs typeface="Corbel"/>
                <a:sym typeface="Corbel"/>
              </a:rPr>
              <a:t>AIM</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br>
              <a:rPr b="0" i="0" lang="es-ES" sz="2200" u="none" cap="none" strike="noStrike">
                <a:solidFill>
                  <a:schemeClr val="dk1"/>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To transform conflict into an opportunity for growth, understanding, and stronger relationships through effective communication and emotional regulation.</a:t>
            </a:r>
            <a:endParaRPr b="0" i="0" sz="2200" u="none" cap="none" strike="noStrike">
              <a:solidFill>
                <a:schemeClr val="dk1"/>
              </a:solidFill>
              <a:latin typeface="Corbel"/>
              <a:ea typeface="Corbel"/>
              <a:cs typeface="Corbel"/>
              <a:sym typeface="Corbe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1" name="Shape 181"/>
        <p:cNvGrpSpPr/>
        <p:nvPr/>
      </p:nvGrpSpPr>
      <p:grpSpPr>
        <a:xfrm>
          <a:off x="0" y="0"/>
          <a:ext cx="0" cy="0"/>
          <a:chOff x="0" y="0"/>
          <a:chExt cx="0" cy="0"/>
        </a:xfrm>
      </p:grpSpPr>
      <p:sp>
        <p:nvSpPr>
          <p:cNvPr id="182" name="Google Shape;182;p3"/>
          <p:cNvSpPr txBox="1"/>
          <p:nvPr/>
        </p:nvSpPr>
        <p:spPr>
          <a:xfrm>
            <a:off x="3489000" y="255325"/>
            <a:ext cx="8703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83" name="Google Shape;183;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4" name="Google Shape;184;p3"/>
          <p:cNvSpPr txBox="1"/>
          <p:nvPr/>
        </p:nvSpPr>
        <p:spPr>
          <a:xfrm>
            <a:off x="733630" y="1434378"/>
            <a:ext cx="6172200" cy="5387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OBJECTIVES</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Promote mutual understanding between parties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Preserve and strengthen professional relationships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Find fair and mutually beneficial solutions (</a:t>
            </a:r>
            <a:r>
              <a:rPr b="0" i="1" lang="es-ES" sz="1500" u="none" cap="none" strike="noStrike">
                <a:solidFill>
                  <a:schemeClr val="dk1"/>
                </a:solidFill>
                <a:latin typeface="Corbel"/>
                <a:ea typeface="Corbel"/>
                <a:cs typeface="Corbel"/>
                <a:sym typeface="Corbel"/>
              </a:rPr>
              <a:t>win–win outcomes</a:t>
            </a:r>
            <a:r>
              <a:rPr b="0" i="0" lang="es-ES" sz="1500" u="none" cap="none" strike="noStrike">
                <a:solidFill>
                  <a:schemeClr val="dk1"/>
                </a:solidFill>
                <a:latin typeface="Corbel"/>
                <a:ea typeface="Corbel"/>
                <a:cs typeface="Corbel"/>
                <a:sym typeface="Corbel"/>
              </a:rPr>
              <a:t>)</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Improve communication and active listening</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Reduce tension, stress, and emotional reactions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Clarify roles, expectations, and responsibilities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Encourage collaboration and teamwork</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Develop effective problem-solving and negotiation skills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Restore focus, morale, and productivity</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00000"/>
              </a:lnSpc>
              <a:spcBef>
                <a:spcPts val="0"/>
              </a:spcBef>
              <a:spcAft>
                <a:spcPts val="0"/>
              </a:spcAft>
              <a:buClr>
                <a:schemeClr val="dk1"/>
              </a:buClr>
              <a:buSzPts val="1500"/>
              <a:buFont typeface="Corbel"/>
              <a:buChar char="●"/>
            </a:pPr>
            <a:r>
              <a:rPr b="0" i="0" lang="es-ES" sz="1500" u="none" cap="none" strike="noStrike">
                <a:solidFill>
                  <a:schemeClr val="dk1"/>
                </a:solidFill>
                <a:latin typeface="Corbel"/>
                <a:ea typeface="Corbel"/>
                <a:cs typeface="Corbel"/>
                <a:sym typeface="Corbel"/>
              </a:rPr>
              <a:t>Foster a positive and respectful organizational culture</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500"/>
              <a:buFont typeface="Arial"/>
              <a:buNone/>
            </a:pPr>
            <a:r>
              <a:t/>
            </a:r>
            <a:endParaRPr b="0" i="0" sz="1500" u="none" cap="none" strike="noStrike">
              <a:solidFill>
                <a:srgbClr val="000000"/>
              </a:solidFill>
              <a:latin typeface="Corbel"/>
              <a:ea typeface="Corbel"/>
              <a:cs typeface="Corbel"/>
              <a:sym typeface="Corbel"/>
            </a:endParaRPr>
          </a:p>
        </p:txBody>
      </p:sp>
      <p:pic>
        <p:nvPicPr>
          <p:cNvPr descr="Personas que trabajan en línea en equipo." id="185" name="Google Shape;185;p3"/>
          <p:cNvPicPr preferRelativeResize="0"/>
          <p:nvPr/>
        </p:nvPicPr>
        <p:blipFill rotWithShape="1">
          <a:blip r:embed="rId4">
            <a:alphaModFix/>
          </a:blip>
          <a:srcRect b="0" l="0" r="0" t="0"/>
          <a:stretch/>
        </p:blipFill>
        <p:spPr>
          <a:xfrm>
            <a:off x="6576284" y="1800123"/>
            <a:ext cx="5404683" cy="3600244"/>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9" name="Shape 189"/>
        <p:cNvGrpSpPr/>
        <p:nvPr/>
      </p:nvGrpSpPr>
      <p:grpSpPr>
        <a:xfrm>
          <a:off x="0" y="0"/>
          <a:ext cx="0" cy="0"/>
          <a:chOff x="0" y="0"/>
          <a:chExt cx="0" cy="0"/>
        </a:xfrm>
      </p:grpSpPr>
      <p:sp>
        <p:nvSpPr>
          <p:cNvPr id="190" name="Google Shape;190;p4"/>
          <p:cNvSpPr txBox="1"/>
          <p:nvPr/>
        </p:nvSpPr>
        <p:spPr>
          <a:xfrm>
            <a:off x="3342352" y="194450"/>
            <a:ext cx="884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91" name="Google Shape;191;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2" name="Google Shape;192;p4"/>
          <p:cNvSpPr txBox="1"/>
          <p:nvPr/>
        </p:nvSpPr>
        <p:spPr>
          <a:xfrm>
            <a:off x="191025" y="1869250"/>
            <a:ext cx="6450900" cy="4833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WHAT IS CONFLICT?</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A </a:t>
            </a:r>
            <a:r>
              <a:rPr b="1" i="0" lang="es-ES" sz="2200" u="none" cap="none" strike="noStrike">
                <a:solidFill>
                  <a:schemeClr val="dk1"/>
                </a:solidFill>
                <a:latin typeface="Corbel"/>
                <a:ea typeface="Corbel"/>
                <a:cs typeface="Corbel"/>
                <a:sym typeface="Corbel"/>
              </a:rPr>
              <a:t>conflict</a:t>
            </a:r>
            <a:r>
              <a:rPr b="0" i="0" lang="es-ES" sz="2200" u="none" cap="none" strike="noStrike">
                <a:solidFill>
                  <a:schemeClr val="dk1"/>
                </a:solidFill>
                <a:latin typeface="Corbel"/>
                <a:ea typeface="Corbel"/>
                <a:cs typeface="Corbel"/>
                <a:sym typeface="Corbel"/>
              </a:rPr>
              <a:t> is a </a:t>
            </a:r>
            <a:r>
              <a:rPr b="1" i="0" lang="es-ES" sz="2200" u="none" cap="none" strike="noStrike">
                <a:solidFill>
                  <a:schemeClr val="dk1"/>
                </a:solidFill>
                <a:latin typeface="Corbel"/>
                <a:ea typeface="Corbel"/>
                <a:cs typeface="Corbel"/>
                <a:sym typeface="Corbel"/>
              </a:rPr>
              <a:t>disagreement or clash</a:t>
            </a:r>
            <a:r>
              <a:rPr b="0" i="0" lang="es-ES" sz="2200" u="none" cap="none" strike="noStrike">
                <a:solidFill>
                  <a:schemeClr val="dk1"/>
                </a:solidFill>
                <a:latin typeface="Corbel"/>
                <a:ea typeface="Corbel"/>
                <a:cs typeface="Corbel"/>
                <a:sym typeface="Corbel"/>
              </a:rPr>
              <a:t> between individuals or groups that arises when their </a:t>
            </a:r>
            <a:r>
              <a:rPr b="1" i="0" lang="es-ES" sz="2200" u="none" cap="none" strike="noStrike">
                <a:solidFill>
                  <a:schemeClr val="dk1"/>
                </a:solidFill>
                <a:latin typeface="Corbel"/>
                <a:ea typeface="Corbel"/>
                <a:cs typeface="Corbel"/>
                <a:sym typeface="Corbel"/>
              </a:rPr>
              <a:t>interests, needs, values, goals, or perceptions</a:t>
            </a:r>
            <a:r>
              <a:rPr b="0" i="0" lang="es-ES" sz="2200" u="none" cap="none" strike="noStrike">
                <a:solidFill>
                  <a:schemeClr val="dk1"/>
                </a:solidFill>
                <a:latin typeface="Corbel"/>
                <a:ea typeface="Corbel"/>
                <a:cs typeface="Corbel"/>
                <a:sym typeface="Corbel"/>
              </a:rPr>
              <a:t> differ and seem incompatible.</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It is a </a:t>
            </a:r>
            <a:r>
              <a:rPr b="1" i="0" lang="es-ES" sz="2200" u="none" cap="none" strike="noStrike">
                <a:solidFill>
                  <a:schemeClr val="dk1"/>
                </a:solidFill>
                <a:latin typeface="Corbel"/>
                <a:ea typeface="Corbel"/>
                <a:cs typeface="Corbel"/>
                <a:sym typeface="Corbel"/>
              </a:rPr>
              <a:t>natural part of human interaction</a:t>
            </a:r>
            <a:r>
              <a:rPr b="0" i="0" lang="es-ES" sz="2200" u="none" cap="none" strike="noStrike">
                <a:solidFill>
                  <a:schemeClr val="dk1"/>
                </a:solidFill>
                <a:latin typeface="Corbel"/>
                <a:ea typeface="Corbel"/>
                <a:cs typeface="Corbel"/>
                <a:sym typeface="Corbel"/>
              </a:rPr>
              <a:t> and can occur in personal relationships, workplaces, or between organizations and nations.</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t/>
            </a:r>
            <a:endParaRPr b="0" i="0" sz="22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chemeClr val="dk1"/>
                </a:solidFill>
                <a:latin typeface="Corbel"/>
                <a:ea typeface="Corbel"/>
                <a:cs typeface="Corbel"/>
                <a:sym typeface="Corbel"/>
              </a:rPr>
              <a:t>Conflict is </a:t>
            </a:r>
            <a:r>
              <a:rPr b="1" i="0" lang="es-ES" sz="2200" u="none" cap="none" strike="noStrike">
                <a:solidFill>
                  <a:schemeClr val="dk1"/>
                </a:solidFill>
                <a:latin typeface="Corbel"/>
                <a:ea typeface="Corbel"/>
                <a:cs typeface="Corbel"/>
                <a:sym typeface="Corbel"/>
              </a:rPr>
              <a:t>not always negative</a:t>
            </a:r>
            <a:r>
              <a:rPr b="0" i="0" lang="es-ES" sz="2200" u="none" cap="none" strike="noStrike">
                <a:solidFill>
                  <a:schemeClr val="dk1"/>
                </a:solidFill>
                <a:latin typeface="Corbel"/>
                <a:ea typeface="Corbel"/>
                <a:cs typeface="Corbel"/>
                <a:sym typeface="Corbel"/>
              </a:rPr>
              <a:t>; when managed well, it can lead to </a:t>
            </a:r>
            <a:r>
              <a:rPr b="1" i="0" lang="es-ES" sz="2200" u="none" cap="none" strike="noStrike">
                <a:solidFill>
                  <a:schemeClr val="dk1"/>
                </a:solidFill>
                <a:latin typeface="Corbel"/>
                <a:ea typeface="Corbel"/>
                <a:cs typeface="Corbel"/>
                <a:sym typeface="Corbel"/>
              </a:rPr>
              <a:t>growth, innovation, and stronger relationships</a:t>
            </a:r>
            <a:r>
              <a:rPr b="0" i="0" lang="es-ES" sz="2200" u="none" cap="none" strike="noStrike">
                <a:solidFill>
                  <a:schemeClr val="dk1"/>
                </a:solidFill>
                <a:latin typeface="Corbel"/>
                <a:ea typeface="Corbel"/>
                <a:cs typeface="Corbel"/>
                <a:sym typeface="Corbel"/>
              </a:rPr>
              <a:t>.</a:t>
            </a:r>
            <a:endParaRPr b="0" i="0" sz="2200" u="none" cap="none" strike="noStrike">
              <a:solidFill>
                <a:schemeClr val="dk1"/>
              </a:solidFill>
              <a:latin typeface="Corbel"/>
              <a:ea typeface="Corbel"/>
              <a:cs typeface="Corbel"/>
              <a:sym typeface="Corbel"/>
            </a:endParaRPr>
          </a:p>
        </p:txBody>
      </p:sp>
      <p:pic>
        <p:nvPicPr>
          <p:cNvPr id="193" name="Google Shape;193;p4"/>
          <p:cNvPicPr preferRelativeResize="0"/>
          <p:nvPr/>
        </p:nvPicPr>
        <p:blipFill rotWithShape="1">
          <a:blip r:embed="rId4">
            <a:alphaModFix/>
          </a:blip>
          <a:srcRect b="0" l="0" r="0" t="0"/>
          <a:stretch/>
        </p:blipFill>
        <p:spPr>
          <a:xfrm>
            <a:off x="6851207" y="1869256"/>
            <a:ext cx="4699000" cy="346710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7" name="Shape 197"/>
        <p:cNvGrpSpPr/>
        <p:nvPr/>
      </p:nvGrpSpPr>
      <p:grpSpPr>
        <a:xfrm>
          <a:off x="0" y="0"/>
          <a:ext cx="0" cy="0"/>
          <a:chOff x="0" y="0"/>
          <a:chExt cx="0" cy="0"/>
        </a:xfrm>
      </p:grpSpPr>
      <p:sp>
        <p:nvSpPr>
          <p:cNvPr id="198" name="Google Shape;198;p5"/>
          <p:cNvSpPr txBox="1"/>
          <p:nvPr/>
        </p:nvSpPr>
        <p:spPr>
          <a:xfrm>
            <a:off x="3401998" y="164300"/>
            <a:ext cx="8790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99" name="Google Shape;199;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0" name="Google Shape;200;p5"/>
          <p:cNvSpPr txBox="1"/>
          <p:nvPr/>
        </p:nvSpPr>
        <p:spPr>
          <a:xfrm>
            <a:off x="1036449" y="1249625"/>
            <a:ext cx="7407900" cy="60078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1900" u="none" cap="none" strike="noStrike">
                <a:solidFill>
                  <a:schemeClr val="dk1"/>
                </a:solidFill>
                <a:latin typeface="Corbel"/>
                <a:ea typeface="Corbel"/>
                <a:cs typeface="Corbel"/>
                <a:sym typeface="Corbel"/>
              </a:rPr>
              <a:t>💥 Why Conflict Occurs</a:t>
            </a:r>
            <a:endParaRPr b="1" i="0" sz="19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Key Reasons</a:t>
            </a:r>
            <a:endParaRPr b="1" i="0" sz="1700" u="none" cap="none" strike="noStrike">
              <a:solidFill>
                <a:schemeClr val="dk1"/>
              </a:solidFill>
              <a:latin typeface="Corbel"/>
              <a:ea typeface="Corbel"/>
              <a:cs typeface="Corbel"/>
              <a:sym typeface="Corbel"/>
            </a:endParaRPr>
          </a:p>
          <a:p>
            <a:pPr indent="-323850" lvl="0" marL="457200" marR="0" rtl="0" algn="l">
              <a:lnSpc>
                <a:spcPct val="115000"/>
              </a:lnSpc>
              <a:spcBef>
                <a:spcPts val="120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Different Goals or Priorities</a:t>
            </a:r>
            <a:r>
              <a:rPr b="0" i="0" lang="es-ES" sz="1500" u="none" cap="none" strike="noStrike">
                <a:solidFill>
                  <a:schemeClr val="dk1"/>
                </a:solidFill>
                <a:latin typeface="Corbel"/>
                <a:ea typeface="Corbel"/>
                <a:cs typeface="Corbel"/>
                <a:sym typeface="Corbel"/>
              </a:rPr>
              <a:t> – Competing objectives or interests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Poor Communication</a:t>
            </a:r>
            <a:r>
              <a:rPr b="0" i="0" lang="es-ES" sz="1500" u="none" cap="none" strike="noStrike">
                <a:solidFill>
                  <a:schemeClr val="dk1"/>
                </a:solidFill>
                <a:latin typeface="Corbel"/>
                <a:ea typeface="Corbel"/>
                <a:cs typeface="Corbel"/>
                <a:sym typeface="Corbel"/>
              </a:rPr>
              <a:t> – Misunderstandings or unclear messages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Limited Resources</a:t>
            </a:r>
            <a:r>
              <a:rPr b="0" i="0" lang="es-ES" sz="1500" u="none" cap="none" strike="noStrike">
                <a:solidFill>
                  <a:schemeClr val="dk1"/>
                </a:solidFill>
                <a:latin typeface="Corbel"/>
                <a:ea typeface="Corbel"/>
                <a:cs typeface="Corbel"/>
                <a:sym typeface="Corbel"/>
              </a:rPr>
              <a:t> – Competition for time, money, or materials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Different Values or Beliefs</a:t>
            </a:r>
            <a:r>
              <a:rPr b="0" i="0" lang="es-ES" sz="1500" u="none" cap="none" strike="noStrike">
                <a:solidFill>
                  <a:schemeClr val="dk1"/>
                </a:solidFill>
                <a:latin typeface="Corbel"/>
                <a:ea typeface="Corbel"/>
                <a:cs typeface="Corbel"/>
                <a:sym typeface="Corbel"/>
              </a:rPr>
              <a:t> – Clashes in principles or viewpoints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Personality Clashes</a:t>
            </a:r>
            <a:r>
              <a:rPr b="0" i="0" lang="es-ES" sz="1500" u="none" cap="none" strike="noStrike">
                <a:solidFill>
                  <a:schemeClr val="dk1"/>
                </a:solidFill>
                <a:latin typeface="Corbel"/>
                <a:ea typeface="Corbel"/>
                <a:cs typeface="Corbel"/>
                <a:sym typeface="Corbel"/>
              </a:rPr>
              <a:t> – Diverse temperaments or working styles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Unclear Roles or Expectations</a:t>
            </a:r>
            <a:r>
              <a:rPr b="0" i="0" lang="es-ES" sz="1500" u="none" cap="none" strike="noStrike">
                <a:solidFill>
                  <a:schemeClr val="dk1"/>
                </a:solidFill>
                <a:latin typeface="Corbel"/>
                <a:ea typeface="Corbel"/>
                <a:cs typeface="Corbel"/>
                <a:sym typeface="Corbel"/>
              </a:rPr>
              <a:t> – Confusion about responsibilities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Unmet Needs or Fairness Issues</a:t>
            </a:r>
            <a:r>
              <a:rPr b="0" i="0" lang="es-ES" sz="1500" u="none" cap="none" strike="noStrike">
                <a:solidFill>
                  <a:schemeClr val="dk1"/>
                </a:solidFill>
                <a:latin typeface="Corbel"/>
                <a:ea typeface="Corbel"/>
                <a:cs typeface="Corbel"/>
                <a:sym typeface="Corbel"/>
              </a:rPr>
              <a:t> – Feeling ignored or undervalued</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Change and Uncertainty</a:t>
            </a:r>
            <a:r>
              <a:rPr b="0" i="0" lang="es-ES" sz="1500" u="none" cap="none" strike="noStrike">
                <a:solidFill>
                  <a:schemeClr val="dk1"/>
                </a:solidFill>
                <a:latin typeface="Corbel"/>
                <a:ea typeface="Corbel"/>
                <a:cs typeface="Corbel"/>
                <a:sym typeface="Corbel"/>
              </a:rPr>
              <a:t> – Stress caused by new policies or systems</a:t>
            </a:r>
            <a:br>
              <a:rPr b="0" i="0" lang="es-ES" sz="1500" u="none" cap="none" strike="noStrike">
                <a:solidFill>
                  <a:schemeClr val="dk1"/>
                </a:solidFill>
                <a:latin typeface="Corbel"/>
                <a:ea typeface="Corbel"/>
                <a:cs typeface="Corbel"/>
                <a:sym typeface="Corbel"/>
              </a:rPr>
            </a:br>
            <a:endParaRPr b="0" i="0" sz="1500" u="none" cap="none" strike="noStrike">
              <a:solidFill>
                <a:schemeClr val="dk1"/>
              </a:solidFill>
              <a:latin typeface="Corbel"/>
              <a:ea typeface="Corbel"/>
              <a:cs typeface="Corbel"/>
              <a:sym typeface="Corbel"/>
            </a:endParaRPr>
          </a:p>
          <a:p>
            <a:pPr indent="-323850" lvl="0" marL="457200" marR="0" rtl="0" algn="l">
              <a:lnSpc>
                <a:spcPct val="115000"/>
              </a:lnSpc>
              <a:spcBef>
                <a:spcPts val="0"/>
              </a:spcBef>
              <a:spcAft>
                <a:spcPts val="0"/>
              </a:spcAft>
              <a:buClr>
                <a:schemeClr val="dk1"/>
              </a:buClr>
              <a:buSzPts val="1500"/>
              <a:buFont typeface="Arial"/>
              <a:buChar char="●"/>
            </a:pPr>
            <a:r>
              <a:rPr b="0" i="0" lang="es-ES" sz="1500" u="none" cap="none" strike="noStrike">
                <a:solidFill>
                  <a:schemeClr val="dk1"/>
                </a:solidFill>
                <a:latin typeface="Corbel"/>
                <a:ea typeface="Corbel"/>
                <a:cs typeface="Corbel"/>
                <a:sym typeface="Corbel"/>
              </a:rPr>
              <a:t>🏆 </a:t>
            </a:r>
            <a:r>
              <a:rPr b="1" i="0" lang="es-ES" sz="1500" u="none" cap="none" strike="noStrike">
                <a:solidFill>
                  <a:schemeClr val="dk1"/>
                </a:solidFill>
                <a:latin typeface="Corbel"/>
                <a:ea typeface="Corbel"/>
                <a:cs typeface="Corbel"/>
                <a:sym typeface="Corbel"/>
              </a:rPr>
              <a:t>Power Struggles</a:t>
            </a:r>
            <a:r>
              <a:rPr b="0" i="0" lang="es-ES" sz="1500" u="none" cap="none" strike="noStrike">
                <a:solidFill>
                  <a:schemeClr val="dk1"/>
                </a:solidFill>
                <a:latin typeface="Corbel"/>
                <a:ea typeface="Corbel"/>
                <a:cs typeface="Corbel"/>
                <a:sym typeface="Corbel"/>
              </a:rPr>
              <a:t> – Competition for control or recognition</a:t>
            </a:r>
            <a:endParaRPr b="0" i="0" sz="15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201" name="Google Shape;201;p5"/>
          <p:cNvPicPr preferRelativeResize="0"/>
          <p:nvPr/>
        </p:nvPicPr>
        <p:blipFill rotWithShape="1">
          <a:blip r:embed="rId4">
            <a:alphaModFix/>
          </a:blip>
          <a:srcRect b="0" l="0" r="0" t="0"/>
          <a:stretch/>
        </p:blipFill>
        <p:spPr>
          <a:xfrm>
            <a:off x="7926275" y="1615824"/>
            <a:ext cx="3953000" cy="39530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5" name="Shape 205"/>
        <p:cNvGrpSpPr/>
        <p:nvPr/>
      </p:nvGrpSpPr>
      <p:grpSpPr>
        <a:xfrm>
          <a:off x="0" y="0"/>
          <a:ext cx="0" cy="0"/>
          <a:chOff x="0" y="0"/>
          <a:chExt cx="0" cy="0"/>
        </a:xfrm>
      </p:grpSpPr>
      <p:sp>
        <p:nvSpPr>
          <p:cNvPr id="206" name="Google Shape;206;p6"/>
          <p:cNvSpPr txBox="1"/>
          <p:nvPr/>
        </p:nvSpPr>
        <p:spPr>
          <a:xfrm>
            <a:off x="3675325" y="166775"/>
            <a:ext cx="8516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07" name="Google Shape;207;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8" name="Google Shape;208;p6"/>
          <p:cNvSpPr txBox="1"/>
          <p:nvPr/>
        </p:nvSpPr>
        <p:spPr>
          <a:xfrm>
            <a:off x="504174" y="1900700"/>
            <a:ext cx="6726300" cy="31401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TYPES OF CONFLICT</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Interpersonal:</a:t>
            </a:r>
            <a:r>
              <a:rPr b="0" i="0" lang="es-ES" sz="2200" u="none" cap="none" strike="noStrike">
                <a:solidFill>
                  <a:srgbClr val="000000"/>
                </a:solidFill>
                <a:latin typeface="Corbel"/>
                <a:ea typeface="Corbel"/>
                <a:cs typeface="Corbel"/>
                <a:sym typeface="Corbel"/>
              </a:rPr>
              <a:t> between individuals</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Intrapersonal:</a:t>
            </a:r>
            <a:r>
              <a:rPr b="0" i="0" lang="es-ES" sz="2200" u="none" cap="none" strike="noStrike">
                <a:solidFill>
                  <a:srgbClr val="000000"/>
                </a:solidFill>
                <a:latin typeface="Corbel"/>
                <a:ea typeface="Corbel"/>
                <a:cs typeface="Corbel"/>
                <a:sym typeface="Corbel"/>
              </a:rPr>
              <a:t> internal struggles</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Group/team:</a:t>
            </a:r>
            <a:r>
              <a:rPr b="0" i="0" lang="es-ES" sz="2200" u="none" cap="none" strike="noStrike">
                <a:solidFill>
                  <a:srgbClr val="000000"/>
                </a:solidFill>
                <a:latin typeface="Corbel"/>
                <a:ea typeface="Corbel"/>
                <a:cs typeface="Corbel"/>
                <a:sym typeface="Corbel"/>
              </a:rPr>
              <a:t> within or between teams</a:t>
            </a:r>
            <a:br>
              <a:rPr b="0" i="0" lang="es-ES" sz="2200" u="none" cap="none" strike="noStrike">
                <a:solidFill>
                  <a:srgbClr val="000000"/>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 </a:t>
            </a:r>
            <a:r>
              <a:rPr b="1" i="0" lang="es-ES" sz="2200" u="none" cap="none" strike="noStrike">
                <a:solidFill>
                  <a:srgbClr val="000000"/>
                </a:solidFill>
                <a:latin typeface="Corbel"/>
                <a:ea typeface="Corbel"/>
                <a:cs typeface="Corbel"/>
                <a:sym typeface="Corbel"/>
              </a:rPr>
              <a:t>Organizational:</a:t>
            </a:r>
            <a:r>
              <a:rPr b="0" i="0" lang="es-ES" sz="2200" u="none" cap="none" strike="noStrike">
                <a:solidFill>
                  <a:srgbClr val="000000"/>
                </a:solidFill>
                <a:latin typeface="Corbel"/>
                <a:ea typeface="Corbel"/>
                <a:cs typeface="Corbel"/>
                <a:sym typeface="Corbel"/>
              </a:rPr>
              <a:t> policy, structure, culture</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200"/>
              <a:buFont typeface="Arial"/>
              <a:buNone/>
            </a:pPr>
            <a:r>
              <a:rPr b="0" i="0" lang="es-ES" sz="2200" u="none" cap="none" strike="noStrike">
                <a:solidFill>
                  <a:srgbClr val="000000"/>
                </a:solidFill>
                <a:latin typeface="Corbel"/>
                <a:ea typeface="Corbel"/>
                <a:cs typeface="Corbel"/>
                <a:sym typeface="Corbel"/>
              </a:rPr>
              <a:t>Each requires a different approach.</a:t>
            </a:r>
            <a:endParaRPr b="0" i="0" sz="2200" u="none" cap="none" strike="noStrike">
              <a:solidFill>
                <a:srgbClr val="000000"/>
              </a:solidFill>
              <a:latin typeface="Corbel"/>
              <a:ea typeface="Corbel"/>
              <a:cs typeface="Corbel"/>
              <a:sym typeface="Corbel"/>
            </a:endParaRPr>
          </a:p>
        </p:txBody>
      </p:sp>
      <p:pic>
        <p:nvPicPr>
          <p:cNvPr descr="Grupo de personas con problemas de comportamiento." id="209" name="Google Shape;209;p6"/>
          <p:cNvPicPr preferRelativeResize="0"/>
          <p:nvPr/>
        </p:nvPicPr>
        <p:blipFill rotWithShape="1">
          <a:blip r:embed="rId4">
            <a:alphaModFix/>
          </a:blip>
          <a:srcRect b="0" l="0" r="0" t="0"/>
          <a:stretch/>
        </p:blipFill>
        <p:spPr>
          <a:xfrm>
            <a:off x="5841040" y="1454155"/>
            <a:ext cx="6269398" cy="4176261"/>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7"/>
          <p:cNvSpPr txBox="1"/>
          <p:nvPr/>
        </p:nvSpPr>
        <p:spPr>
          <a:xfrm>
            <a:off x="3772400" y="207950"/>
            <a:ext cx="84195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16" name="Google Shape;216;p7"/>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7" name="Google Shape;217;p7"/>
          <p:cNvSpPr txBox="1"/>
          <p:nvPr/>
        </p:nvSpPr>
        <p:spPr>
          <a:xfrm>
            <a:off x="237995" y="1372224"/>
            <a:ext cx="6172200" cy="48888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800"/>
              </a:spcBef>
              <a:spcAft>
                <a:spcPts val="0"/>
              </a:spcAft>
              <a:buClr>
                <a:schemeClr val="dk1"/>
              </a:buClr>
              <a:buSzPts val="1100"/>
              <a:buFont typeface="Arial"/>
              <a:buNone/>
            </a:pPr>
            <a:r>
              <a:rPr b="1" i="0" lang="es-ES" sz="2000" u="none" cap="none" strike="noStrike">
                <a:solidFill>
                  <a:schemeClr val="dk1"/>
                </a:solidFill>
                <a:latin typeface="Corbel"/>
                <a:ea typeface="Corbel"/>
                <a:cs typeface="Corbel"/>
                <a:sym typeface="Corbel"/>
              </a:rPr>
              <a:t>🚫 Common Unhelpful Patterns in Conflict</a:t>
            </a:r>
            <a:endParaRPr b="1" i="0" sz="20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Avoidance</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Ignoring the issue, hoping it will disappear.</a:t>
            </a: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Aggression / Hostility</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Blaming, shouting, or expressing anger.</a:t>
            </a: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Defensiveness</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Refusing to listen or justify your actions instead of understanding others.</a:t>
            </a:r>
            <a:endParaRPr b="0" i="0" sz="17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700" u="none" cap="none" strike="noStrike">
                <a:solidFill>
                  <a:schemeClr val="dk1"/>
                </a:solidFill>
                <a:latin typeface="Corbel"/>
                <a:ea typeface="Corbel"/>
                <a:cs typeface="Corbel"/>
                <a:sym typeface="Corbel"/>
              </a:rPr>
              <a:t>🔹 Stonewalling / Withdrawal</a:t>
            </a:r>
            <a:endParaRPr b="1" i="0" sz="1700" u="none" cap="none" strike="noStrike">
              <a:solidFill>
                <a:schemeClr val="dk1"/>
              </a:solidFill>
              <a:latin typeface="Corbel"/>
              <a:ea typeface="Corbel"/>
              <a:cs typeface="Corbel"/>
              <a:sym typeface="Corbel"/>
            </a:endParaRPr>
          </a:p>
          <a:p>
            <a:pPr indent="-336550" lvl="0" marL="457200" marR="0" rtl="0" algn="l">
              <a:lnSpc>
                <a:spcPct val="115000"/>
              </a:lnSpc>
              <a:spcBef>
                <a:spcPts val="1200"/>
              </a:spcBef>
              <a:spcAft>
                <a:spcPts val="0"/>
              </a:spcAft>
              <a:buClr>
                <a:schemeClr val="dk1"/>
              </a:buClr>
              <a:buSzPts val="1700"/>
              <a:buFont typeface="Corbel"/>
              <a:buChar char="●"/>
            </a:pPr>
            <a:r>
              <a:rPr b="0" i="0" lang="es-ES" sz="1700" u="none" cap="none" strike="noStrike">
                <a:solidFill>
                  <a:schemeClr val="dk1"/>
                </a:solidFill>
                <a:latin typeface="Corbel"/>
                <a:ea typeface="Corbel"/>
                <a:cs typeface="Corbel"/>
                <a:sym typeface="Corbel"/>
              </a:rPr>
              <a:t>Shutting down or leaving discussions.</a:t>
            </a:r>
            <a:endParaRPr b="0" i="0" sz="17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600"/>
              <a:buFont typeface="Arial"/>
              <a:buNone/>
            </a:pPr>
            <a:r>
              <a:t/>
            </a:r>
            <a:endParaRPr b="0" i="0" sz="1600" u="none" cap="none" strike="noStrike">
              <a:solidFill>
                <a:srgbClr val="000000"/>
              </a:solidFill>
              <a:latin typeface="Arial"/>
              <a:ea typeface="Arial"/>
              <a:cs typeface="Arial"/>
              <a:sym typeface="Arial"/>
            </a:endParaRPr>
          </a:p>
        </p:txBody>
      </p:sp>
      <p:sp>
        <p:nvSpPr>
          <p:cNvPr id="218" name="Google Shape;218;p7"/>
          <p:cNvSpPr txBox="1"/>
          <p:nvPr/>
        </p:nvSpPr>
        <p:spPr>
          <a:xfrm>
            <a:off x="6410200" y="1372226"/>
            <a:ext cx="4798500" cy="1890000"/>
          </a:xfrm>
          <a:prstGeom prst="rect">
            <a:avLst/>
          </a:prstGeom>
          <a:noFill/>
          <a:ln>
            <a:noFill/>
          </a:ln>
        </p:spPr>
        <p:txBody>
          <a:bodyPr anchorCtr="0" anchor="t" bIns="91425" lIns="91425" spcFirstLastPara="1" rIns="91425" wrap="square" tIns="91425">
            <a:noAutofit/>
          </a:bodyPr>
          <a:lstStyle/>
          <a:p>
            <a:pPr indent="0" lvl="0" marL="0" marR="0" rtl="0" algn="l">
              <a:lnSpc>
                <a:spcPct val="115000"/>
              </a:lnSpc>
              <a:spcBef>
                <a:spcPts val="1400"/>
              </a:spcBef>
              <a:spcAft>
                <a:spcPts val="0"/>
              </a:spcAft>
              <a:buClr>
                <a:srgbClr val="000000"/>
              </a:buClr>
              <a:buSzPts val="1800"/>
              <a:buFont typeface="Arial"/>
              <a:buNone/>
            </a:pPr>
            <a:r>
              <a:rPr b="1" i="0" lang="es-ES" sz="1800" u="none" cap="none" strike="noStrike">
                <a:solidFill>
                  <a:schemeClr val="dk1"/>
                </a:solidFill>
                <a:latin typeface="Corbel"/>
                <a:ea typeface="Corbel"/>
                <a:cs typeface="Corbel"/>
                <a:sym typeface="Corbel"/>
              </a:rPr>
              <a:t>🔹 Passive-Aggressive Behavior</a:t>
            </a:r>
            <a:endParaRPr b="1" i="0" sz="18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rgbClr val="000000"/>
              </a:buClr>
              <a:buSzPts val="1800"/>
              <a:buFont typeface="Arial"/>
              <a:buNone/>
            </a:pPr>
            <a:r>
              <a:rPr b="0" i="0" lang="es-ES" sz="1800" u="none" cap="none" strike="noStrike">
                <a:solidFill>
                  <a:schemeClr val="dk1"/>
                </a:solidFill>
                <a:latin typeface="Corbel"/>
                <a:ea typeface="Corbel"/>
                <a:cs typeface="Corbel"/>
                <a:sym typeface="Corbel"/>
              </a:rPr>
              <a:t>Indirect resistance, sarcasm, or subtle sabotage.</a:t>
            </a:r>
            <a:endParaRPr b="0" i="0" sz="18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800" u="none" cap="none" strike="noStrike">
                <a:solidFill>
                  <a:schemeClr val="dk1"/>
                </a:solidFill>
                <a:latin typeface="Corbel"/>
                <a:ea typeface="Corbel"/>
                <a:cs typeface="Corbel"/>
                <a:sym typeface="Corbel"/>
              </a:rPr>
              <a:t>🔹 Overgeneralizing / Blaming</a:t>
            </a:r>
            <a:endParaRPr b="1"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120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Using words like “always” or “never” or blaming the other person entirely.</a:t>
            </a:r>
            <a:endParaRPr b="0" i="0" sz="1800" u="none" cap="none" strike="noStrike">
              <a:solidFill>
                <a:schemeClr val="dk1"/>
              </a:solidFill>
              <a:latin typeface="Corbel"/>
              <a:ea typeface="Corbel"/>
              <a:cs typeface="Corbel"/>
              <a:sym typeface="Corbel"/>
            </a:endParaRPr>
          </a:p>
          <a:p>
            <a:pPr indent="0" lvl="0" marL="0" marR="0" rtl="0" algn="l">
              <a:lnSpc>
                <a:spcPct val="115000"/>
              </a:lnSpc>
              <a:spcBef>
                <a:spcPts val="1400"/>
              </a:spcBef>
              <a:spcAft>
                <a:spcPts val="0"/>
              </a:spcAft>
              <a:buClr>
                <a:schemeClr val="dk1"/>
              </a:buClr>
              <a:buSzPts val="1100"/>
              <a:buFont typeface="Arial"/>
              <a:buNone/>
            </a:pPr>
            <a:r>
              <a:rPr b="1" i="0" lang="es-ES" sz="1800" u="none" cap="none" strike="noStrike">
                <a:solidFill>
                  <a:schemeClr val="dk1"/>
                </a:solidFill>
                <a:latin typeface="Corbel"/>
                <a:ea typeface="Corbel"/>
                <a:cs typeface="Corbel"/>
                <a:sym typeface="Corbel"/>
              </a:rPr>
              <a:t>🔹 Escalation</a:t>
            </a:r>
            <a:endParaRPr b="1" i="0" sz="1800" u="none" cap="none" strike="noStrike">
              <a:solidFill>
                <a:schemeClr val="dk1"/>
              </a:solidFill>
              <a:latin typeface="Corbel"/>
              <a:ea typeface="Corbel"/>
              <a:cs typeface="Corbel"/>
              <a:sym typeface="Corbel"/>
            </a:endParaRPr>
          </a:p>
          <a:p>
            <a:pPr indent="-342900" lvl="0" marL="457200" marR="0" rtl="0" algn="l">
              <a:lnSpc>
                <a:spcPct val="115000"/>
              </a:lnSpc>
              <a:spcBef>
                <a:spcPts val="1200"/>
              </a:spcBef>
              <a:spcAft>
                <a:spcPts val="0"/>
              </a:spcAft>
              <a:buClr>
                <a:schemeClr val="dk1"/>
              </a:buClr>
              <a:buSzPts val="1800"/>
              <a:buFont typeface="Corbel"/>
              <a:buChar char="●"/>
            </a:pPr>
            <a:r>
              <a:rPr b="0" i="0" lang="es-ES" sz="1800" u="none" cap="none" strike="noStrike">
                <a:solidFill>
                  <a:schemeClr val="dk1"/>
                </a:solidFill>
                <a:latin typeface="Corbel"/>
                <a:ea typeface="Corbel"/>
                <a:cs typeface="Corbel"/>
                <a:sym typeface="Corbel"/>
              </a:rPr>
              <a:t>Reacting emotionally or raising the conflict unnecessarily.</a:t>
            </a:r>
            <a:endParaRPr b="0" i="0" sz="18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chemeClr val="dk1"/>
              </a:buClr>
              <a:buSzPts val="1800"/>
              <a:buFont typeface="Arial"/>
              <a:buNone/>
            </a:pPr>
            <a:r>
              <a:rPr b="1" i="0" lang="es-ES" sz="1800" u="none" cap="none" strike="noStrike">
                <a:solidFill>
                  <a:schemeClr val="dk1"/>
                </a:solidFill>
                <a:latin typeface="Corbel"/>
                <a:ea typeface="Corbel"/>
                <a:cs typeface="Corbel"/>
                <a:sym typeface="Corbel"/>
              </a:rPr>
              <a:t>Recognizing these patterns is the first step to changing them.</a:t>
            </a:r>
            <a:endParaRPr b="1" i="0" sz="1800" u="none" cap="none" strike="noStrike">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2" name="Shape 222"/>
        <p:cNvGrpSpPr/>
        <p:nvPr/>
      </p:nvGrpSpPr>
      <p:grpSpPr>
        <a:xfrm>
          <a:off x="0" y="0"/>
          <a:ext cx="0" cy="0"/>
          <a:chOff x="0" y="0"/>
          <a:chExt cx="0" cy="0"/>
        </a:xfrm>
      </p:grpSpPr>
      <p:sp>
        <p:nvSpPr>
          <p:cNvPr id="223" name="Google Shape;223;p9"/>
          <p:cNvSpPr txBox="1"/>
          <p:nvPr/>
        </p:nvSpPr>
        <p:spPr>
          <a:xfrm>
            <a:off x="3516401" y="215850"/>
            <a:ext cx="8675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24" name="Google Shape;224;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5" name="Google Shape;225;p9"/>
          <p:cNvSpPr txBox="1"/>
          <p:nvPr/>
        </p:nvSpPr>
        <p:spPr>
          <a:xfrm>
            <a:off x="546475" y="1503425"/>
            <a:ext cx="6172200" cy="8619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Corbel"/>
              <a:buNone/>
            </a:pPr>
            <a:r>
              <a:rPr b="1" i="0" lang="es-ES" sz="1800" u="none" cap="none" strike="noStrike">
                <a:solidFill>
                  <a:srgbClr val="000000"/>
                </a:solidFill>
                <a:latin typeface="Corbel"/>
                <a:ea typeface="Corbel"/>
                <a:cs typeface="Corbel"/>
                <a:sym typeface="Corbel"/>
              </a:rPr>
              <a:t>EMPATHY VS SYMPATHY</a:t>
            </a:r>
            <a:endParaRPr b="0" i="0" sz="1400" u="none" cap="none" strike="noStrike">
              <a:solidFill>
                <a:srgbClr val="000000"/>
              </a:solidFill>
              <a:latin typeface="Arial"/>
              <a:ea typeface="Arial"/>
              <a:cs typeface="Arial"/>
              <a:sym typeface="Arial"/>
            </a:endParaRPr>
          </a:p>
          <a:p>
            <a:pPr indent="0" lvl="0" marL="0" marR="0" rtl="0" algn="l">
              <a:lnSpc>
                <a:spcPct val="100000"/>
              </a:lnSpc>
              <a:spcBef>
                <a:spcPts val="0"/>
              </a:spcBef>
              <a:spcAft>
                <a:spcPts val="0"/>
              </a:spcAft>
              <a:buClr>
                <a:schemeClr val="dk1"/>
              </a:buClr>
              <a:buSzPts val="1800"/>
              <a:buFont typeface="Corbel"/>
              <a:buNone/>
            </a:pPr>
            <a:r>
              <a:t/>
            </a:r>
            <a:endParaRPr b="1" i="0" sz="18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pic>
        <p:nvPicPr>
          <p:cNvPr descr="Gente de negocios feliz disfrutando de la fiesta de la oficina" id="226" name="Google Shape;226;p9"/>
          <p:cNvPicPr preferRelativeResize="0"/>
          <p:nvPr/>
        </p:nvPicPr>
        <p:blipFill rotWithShape="1">
          <a:blip r:embed="rId4">
            <a:alphaModFix/>
          </a:blip>
          <a:srcRect b="0" l="0" r="0" t="0"/>
          <a:stretch/>
        </p:blipFill>
        <p:spPr>
          <a:xfrm>
            <a:off x="6718666" y="1503430"/>
            <a:ext cx="5473334" cy="4564026"/>
          </a:xfrm>
          <a:prstGeom prst="rect">
            <a:avLst/>
          </a:prstGeom>
          <a:noFill/>
          <a:ln>
            <a:noFill/>
          </a:ln>
        </p:spPr>
      </p:pic>
      <p:graphicFrame>
        <p:nvGraphicFramePr>
          <p:cNvPr id="227" name="Google Shape;227;p9"/>
          <p:cNvGraphicFramePr/>
          <p:nvPr/>
        </p:nvGraphicFramePr>
        <p:xfrm>
          <a:off x="794125" y="2201925"/>
          <a:ext cx="3000000" cy="3000000"/>
        </p:xfrm>
        <a:graphic>
          <a:graphicData uri="http://schemas.openxmlformats.org/drawingml/2006/table">
            <a:tbl>
              <a:tblPr>
                <a:noFill/>
                <a:tableStyleId>{77A1BDD5-B10C-4DC1-AEF0-80E420F75AED}</a:tableStyleId>
              </a:tblPr>
              <a:tblGrid>
                <a:gridCol w="3009900"/>
                <a:gridCol w="2667000"/>
              </a:tblGrid>
              <a:tr h="520700">
                <a:tc>
                  <a:txBody>
                    <a:bodyPr/>
                    <a:lstStyle/>
                    <a:p>
                      <a:pPr indent="0" lvl="0" marL="0" marR="0" rtl="0" algn="ctr">
                        <a:lnSpc>
                          <a:spcPct val="115000"/>
                        </a:lnSpc>
                        <a:spcBef>
                          <a:spcPts val="0"/>
                        </a:spcBef>
                        <a:spcAft>
                          <a:spcPts val="0"/>
                        </a:spcAft>
                        <a:buClr>
                          <a:srgbClr val="000000"/>
                        </a:buClr>
                        <a:buSzPts val="1600"/>
                        <a:buFont typeface="Arial"/>
                        <a:buNone/>
                      </a:pPr>
                      <a:r>
                        <a:rPr b="1" lang="es-ES" sz="1600" u="none" cap="none" strike="noStrike">
                          <a:latin typeface="Corbel"/>
                          <a:ea typeface="Corbel"/>
                          <a:cs typeface="Corbel"/>
                          <a:sym typeface="Corbel"/>
                        </a:rPr>
                        <a:t>Empathy 💛</a:t>
                      </a:r>
                      <a:endParaRPr b="1" sz="1600" u="none" cap="none" strike="noStrike">
                        <a:latin typeface="Corbel"/>
                        <a:ea typeface="Corbel"/>
                        <a:cs typeface="Corbel"/>
                        <a:sym typeface="Corbel"/>
                      </a:endParaRPr>
                    </a:p>
                  </a:txBody>
                  <a:tcPr marT="91425" marB="91425" marR="91425" marL="91425"/>
                </a:tc>
                <a:tc>
                  <a:txBody>
                    <a:bodyPr/>
                    <a:lstStyle/>
                    <a:p>
                      <a:pPr indent="0" lvl="0" marL="0" marR="0" rtl="0" algn="ctr">
                        <a:lnSpc>
                          <a:spcPct val="115000"/>
                        </a:lnSpc>
                        <a:spcBef>
                          <a:spcPts val="0"/>
                        </a:spcBef>
                        <a:spcAft>
                          <a:spcPts val="0"/>
                        </a:spcAft>
                        <a:buClr>
                          <a:srgbClr val="000000"/>
                        </a:buClr>
                        <a:buSzPts val="1600"/>
                        <a:buFont typeface="Arial"/>
                        <a:buNone/>
                      </a:pPr>
                      <a:r>
                        <a:rPr b="1" lang="es-ES" sz="1600" u="none" cap="none" strike="noStrike">
                          <a:latin typeface="Corbel"/>
                          <a:ea typeface="Corbel"/>
                          <a:cs typeface="Corbel"/>
                          <a:sym typeface="Corbel"/>
                        </a:rPr>
                        <a:t>Sympathy 🌿</a:t>
                      </a:r>
                      <a:endParaRPr b="1" sz="1600" u="none" cap="none" strike="noStrike">
                        <a:latin typeface="Corbel"/>
                        <a:ea typeface="Corbel"/>
                        <a:cs typeface="Corbel"/>
                        <a:sym typeface="Corbel"/>
                      </a:endParaRPr>
                    </a:p>
                  </a:txBody>
                  <a:tcPr marT="91425" marB="91425" marR="91425" marL="91425"/>
                </a:tc>
              </a:tr>
              <a:tr h="71925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Understands and </a:t>
                      </a:r>
                      <a:r>
                        <a:rPr b="1" lang="es-ES" sz="1600" u="none" cap="none" strike="noStrike">
                          <a:latin typeface="Corbel"/>
                          <a:ea typeface="Corbel"/>
                          <a:cs typeface="Corbel"/>
                          <a:sym typeface="Corbel"/>
                        </a:rPr>
                        <a:t>shares feelings</a:t>
                      </a:r>
                      <a:endParaRPr b="1"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Feels </a:t>
                      </a:r>
                      <a:r>
                        <a:rPr b="1" lang="es-ES" sz="1600" u="none" cap="none" strike="noStrike">
                          <a:latin typeface="Corbel"/>
                          <a:ea typeface="Corbel"/>
                          <a:cs typeface="Corbel"/>
                          <a:sym typeface="Corbel"/>
                        </a:rPr>
                        <a:t>pity or sorrow</a:t>
                      </a:r>
                      <a:r>
                        <a:rPr lang="es-ES" sz="1600" u="none" cap="none" strike="noStrike">
                          <a:latin typeface="Corbel"/>
                          <a:ea typeface="Corbel"/>
                          <a:cs typeface="Corbel"/>
                          <a:sym typeface="Corbel"/>
                        </a:rPr>
                        <a:t> for someone</a:t>
                      </a:r>
                      <a:endParaRPr sz="1600" u="none" cap="none" strike="noStrike">
                        <a:latin typeface="Corbel"/>
                        <a:ea typeface="Corbel"/>
                        <a:cs typeface="Corbel"/>
                        <a:sym typeface="Corbel"/>
                      </a:endParaRPr>
                    </a:p>
                  </a:txBody>
                  <a:tcPr marT="91425" marB="91425" marR="91425" marL="91425"/>
                </a:tc>
              </a:tr>
              <a:tr h="83955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Seeks to </a:t>
                      </a:r>
                      <a:r>
                        <a:rPr b="1" lang="es-ES" sz="1600" u="none" cap="none" strike="noStrike">
                          <a:latin typeface="Corbel"/>
                          <a:ea typeface="Corbel"/>
                          <a:cs typeface="Corbel"/>
                          <a:sym typeface="Corbel"/>
                        </a:rPr>
                        <a:t>see from their perspective</a:t>
                      </a:r>
                      <a:endParaRPr b="1"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Observes the situation from a distance</a:t>
                      </a:r>
                      <a:endParaRPr sz="1600" u="none" cap="none" strike="noStrike">
                        <a:latin typeface="Corbel"/>
                        <a:ea typeface="Corbel"/>
                        <a:cs typeface="Corbel"/>
                        <a:sym typeface="Corbel"/>
                      </a:endParaRPr>
                    </a:p>
                  </a:txBody>
                  <a:tcPr marT="91425" marB="91425" marR="91425" marL="91425"/>
                </a:tc>
              </a:tr>
              <a:tr h="83955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Builds </a:t>
                      </a:r>
                      <a:r>
                        <a:rPr b="1" lang="es-ES" sz="1600" u="none" cap="none" strike="noStrike">
                          <a:latin typeface="Corbel"/>
                          <a:ea typeface="Corbel"/>
                          <a:cs typeface="Corbel"/>
                          <a:sym typeface="Corbel"/>
                        </a:rPr>
                        <a:t>connection and trust</a:t>
                      </a:r>
                      <a:endParaRPr b="1"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Can create distance or power imbalance</a:t>
                      </a:r>
                      <a:endParaRPr sz="1600" u="none" cap="none" strike="noStrike">
                        <a:latin typeface="Corbel"/>
                        <a:ea typeface="Corbel"/>
                        <a:cs typeface="Corbel"/>
                        <a:sym typeface="Corbel"/>
                      </a:endParaRPr>
                    </a:p>
                  </a:txBody>
                  <a:tcPr marT="91425" marB="91425" marR="91425" marL="91425"/>
                </a:tc>
              </a:tr>
              <a:tr h="839550">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Encourages </a:t>
                      </a:r>
                      <a:r>
                        <a:rPr b="1" lang="es-ES" sz="1600" u="none" cap="none" strike="noStrike">
                          <a:latin typeface="Corbel"/>
                          <a:ea typeface="Corbel"/>
                          <a:cs typeface="Corbel"/>
                          <a:sym typeface="Corbel"/>
                        </a:rPr>
                        <a:t>collaboration and problem-solving</a:t>
                      </a:r>
                      <a:endParaRPr b="1" sz="1600" u="none" cap="none" strike="noStrike">
                        <a:latin typeface="Corbel"/>
                        <a:ea typeface="Corbel"/>
                        <a:cs typeface="Corbel"/>
                        <a:sym typeface="Corbel"/>
                      </a:endParaRPr>
                    </a:p>
                  </a:txBody>
                  <a:tcPr marT="91425" marB="91425" marR="91425" marL="91425"/>
                </a:tc>
                <a:tc>
                  <a:txBody>
                    <a:bodyPr/>
                    <a:lstStyle/>
                    <a:p>
                      <a:pPr indent="0" lvl="0" marL="0" marR="0" rtl="0" algn="l">
                        <a:lnSpc>
                          <a:spcPct val="100000"/>
                        </a:lnSpc>
                        <a:spcBef>
                          <a:spcPts val="0"/>
                        </a:spcBef>
                        <a:spcAft>
                          <a:spcPts val="0"/>
                        </a:spcAft>
                        <a:buClr>
                          <a:srgbClr val="000000"/>
                        </a:buClr>
                        <a:buSzPts val="1600"/>
                        <a:buFont typeface="Arial"/>
                        <a:buNone/>
                      </a:pPr>
                      <a:r>
                        <a:rPr lang="es-ES" sz="1600" u="none" cap="none" strike="noStrike">
                          <a:latin typeface="Corbel"/>
                          <a:ea typeface="Corbel"/>
                          <a:cs typeface="Corbel"/>
                          <a:sym typeface="Corbel"/>
                        </a:rPr>
                        <a:t>Often limits solutions to emotional comfort</a:t>
                      </a:r>
                      <a:endParaRPr sz="1600" u="none" cap="none" strike="noStrike">
                        <a:latin typeface="Corbel"/>
                        <a:ea typeface="Corbel"/>
                        <a:cs typeface="Corbel"/>
                        <a:sym typeface="Corbel"/>
                      </a:endParaRPr>
                    </a:p>
                  </a:txBody>
                  <a:tcPr marT="91425" marB="91425" marR="91425" marL="91425"/>
                </a:tc>
              </a:tr>
            </a:tbl>
          </a:graphicData>
        </a:graphic>
      </p:graphicFrame>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1" name="Shape 231"/>
        <p:cNvGrpSpPr/>
        <p:nvPr/>
      </p:nvGrpSpPr>
      <p:grpSpPr>
        <a:xfrm>
          <a:off x="0" y="0"/>
          <a:ext cx="0" cy="0"/>
          <a:chOff x="0" y="0"/>
          <a:chExt cx="0" cy="0"/>
        </a:xfrm>
      </p:grpSpPr>
      <p:sp>
        <p:nvSpPr>
          <p:cNvPr id="232" name="Google Shape;232;p10"/>
          <p:cNvSpPr txBox="1"/>
          <p:nvPr/>
        </p:nvSpPr>
        <p:spPr>
          <a:xfrm>
            <a:off x="3312301" y="305350"/>
            <a:ext cx="887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CONFLICT RESOLUTION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33" name="Google Shape;233;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34" name="Google Shape;234;p10"/>
          <p:cNvSpPr txBox="1"/>
          <p:nvPr/>
        </p:nvSpPr>
        <p:spPr>
          <a:xfrm>
            <a:off x="936888" y="1503427"/>
            <a:ext cx="6172200" cy="5315100"/>
          </a:xfrm>
          <a:prstGeom prst="rect">
            <a:avLst/>
          </a:prstGeom>
          <a:noFill/>
          <a:ln>
            <a:noFill/>
          </a:ln>
        </p:spPr>
        <p:txBody>
          <a:bodyPr anchorCtr="0" anchor="t" bIns="45700" lIns="91425" spcFirstLastPara="1" rIns="91425" wrap="square" tIns="45700">
            <a:spAutoFit/>
          </a:bodyPr>
          <a:lstStyle/>
          <a:p>
            <a:pPr indent="0" lvl="0" marL="0" marR="0" rtl="0" algn="ctr">
              <a:lnSpc>
                <a:spcPct val="115000"/>
              </a:lnSpc>
              <a:spcBef>
                <a:spcPts val="1800"/>
              </a:spcBef>
              <a:spcAft>
                <a:spcPts val="0"/>
              </a:spcAft>
              <a:buClr>
                <a:srgbClr val="000000"/>
              </a:buClr>
              <a:buSzPts val="2200"/>
              <a:buFont typeface="Arial"/>
              <a:buNone/>
            </a:pPr>
            <a:r>
              <a:rPr b="1" i="0" lang="es-ES" sz="2200" u="none" cap="none" strike="noStrike">
                <a:solidFill>
                  <a:schemeClr val="dk1"/>
                </a:solidFill>
                <a:latin typeface="Corbel"/>
                <a:ea typeface="Corbel"/>
                <a:cs typeface="Corbel"/>
                <a:sym typeface="Corbel"/>
              </a:rPr>
              <a:t>The De-Escalation Process</a:t>
            </a:r>
            <a:endParaRPr b="1" i="0" sz="2200" u="none" cap="none" strike="noStrike">
              <a:solidFill>
                <a:schemeClr val="dk1"/>
              </a:solidFill>
              <a:latin typeface="Corbel"/>
              <a:ea typeface="Corbel"/>
              <a:cs typeface="Corbel"/>
              <a:sym typeface="Corbel"/>
            </a:endParaRPr>
          </a:p>
          <a:p>
            <a:pPr indent="-330200" lvl="0" marL="457200" marR="0" rtl="0" algn="l">
              <a:lnSpc>
                <a:spcPct val="115000"/>
              </a:lnSpc>
              <a:spcBef>
                <a:spcPts val="120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Stay Calm</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Assess the Situation</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Listen Actively</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Acknowledge Feelings</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Maintain Respectful Communication</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Offer Solutions or Options</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Set Boundaries if Needed</a:t>
            </a:r>
            <a:br>
              <a:rPr b="1" i="0" lang="es-ES" sz="1600" u="none" cap="none" strike="noStrike">
                <a:solidFill>
                  <a:schemeClr val="dk1"/>
                </a:solidFill>
                <a:latin typeface="Corbel"/>
                <a:ea typeface="Corbel"/>
                <a:cs typeface="Corbel"/>
                <a:sym typeface="Corbel"/>
              </a:rPr>
            </a:br>
            <a:endParaRPr b="1" i="0" sz="1600" u="none" cap="none" strike="noStrike">
              <a:solidFill>
                <a:schemeClr val="dk1"/>
              </a:solidFill>
              <a:latin typeface="Corbel"/>
              <a:ea typeface="Corbel"/>
              <a:cs typeface="Corbel"/>
              <a:sym typeface="Corbel"/>
            </a:endParaRPr>
          </a:p>
          <a:p>
            <a:pPr indent="-330200" lvl="0" marL="457200" marR="0" rtl="0" algn="l">
              <a:lnSpc>
                <a:spcPct val="115000"/>
              </a:lnSpc>
              <a:spcBef>
                <a:spcPts val="0"/>
              </a:spcBef>
              <a:spcAft>
                <a:spcPts val="0"/>
              </a:spcAft>
              <a:buClr>
                <a:schemeClr val="dk1"/>
              </a:buClr>
              <a:buSzPts val="1600"/>
              <a:buFont typeface="Corbel"/>
              <a:buAutoNum type="arabicPeriod"/>
            </a:pPr>
            <a:r>
              <a:rPr b="1" i="0" lang="es-ES" sz="1600" u="none" cap="none" strike="noStrike">
                <a:solidFill>
                  <a:schemeClr val="dk1"/>
                </a:solidFill>
                <a:latin typeface="Corbel"/>
                <a:ea typeface="Corbel"/>
                <a:cs typeface="Corbel"/>
                <a:sym typeface="Corbel"/>
              </a:rPr>
              <a:t>Follow-Up</a:t>
            </a:r>
            <a:endParaRPr b="1" i="0" sz="1600" u="none" cap="none" strike="noStrike">
              <a:solidFill>
                <a:schemeClr val="dk1"/>
              </a:solidFill>
              <a:latin typeface="Corbel"/>
              <a:ea typeface="Corbel"/>
              <a:cs typeface="Corbel"/>
              <a:sym typeface="Corbel"/>
            </a:endParaRPr>
          </a:p>
          <a:p>
            <a:pPr indent="0" lvl="0" marL="45720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descr="Ilustración de acuerdo comercial dibujado a mano plana" id="235" name="Google Shape;235;p10"/>
          <p:cNvPicPr preferRelativeResize="0"/>
          <p:nvPr/>
        </p:nvPicPr>
        <p:blipFill rotWithShape="1">
          <a:blip r:embed="rId4">
            <a:alphaModFix/>
          </a:blip>
          <a:srcRect b="0" l="0" r="0" t="0"/>
          <a:stretch/>
        </p:blipFill>
        <p:spPr>
          <a:xfrm>
            <a:off x="5907849" y="1690503"/>
            <a:ext cx="5566747" cy="3476994"/>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